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  <p:sldMasterId id="2147483665" r:id="rId2"/>
    <p:sldMasterId id="2147483685" r:id="rId3"/>
    <p:sldMasterId id="2147483693" r:id="rId4"/>
  </p:sldMasterIdLst>
  <p:notesMasterIdLst>
    <p:notesMasterId r:id="rId40"/>
  </p:notesMasterIdLst>
  <p:handoutMasterIdLst>
    <p:handoutMasterId r:id="rId41"/>
  </p:handoutMasterIdLst>
  <p:sldIdLst>
    <p:sldId id="261" r:id="rId5"/>
    <p:sldId id="386" r:id="rId6"/>
    <p:sldId id="385" r:id="rId7"/>
    <p:sldId id="407" r:id="rId8"/>
    <p:sldId id="359" r:id="rId9"/>
    <p:sldId id="362" r:id="rId10"/>
    <p:sldId id="363" r:id="rId11"/>
    <p:sldId id="379" r:id="rId12"/>
    <p:sldId id="388" r:id="rId13"/>
    <p:sldId id="389" r:id="rId14"/>
    <p:sldId id="402" r:id="rId15"/>
    <p:sldId id="408" r:id="rId16"/>
    <p:sldId id="403" r:id="rId17"/>
    <p:sldId id="404" r:id="rId18"/>
    <p:sldId id="405" r:id="rId19"/>
    <p:sldId id="409" r:id="rId20"/>
    <p:sldId id="406" r:id="rId21"/>
    <p:sldId id="410" r:id="rId22"/>
    <p:sldId id="411" r:id="rId23"/>
    <p:sldId id="413" r:id="rId24"/>
    <p:sldId id="414" r:id="rId25"/>
    <p:sldId id="412" r:id="rId26"/>
    <p:sldId id="390" r:id="rId27"/>
    <p:sldId id="396" r:id="rId28"/>
    <p:sldId id="397" r:id="rId29"/>
    <p:sldId id="400" r:id="rId30"/>
    <p:sldId id="399" r:id="rId31"/>
    <p:sldId id="401" r:id="rId32"/>
    <p:sldId id="398" r:id="rId33"/>
    <p:sldId id="375" r:id="rId34"/>
    <p:sldId id="376" r:id="rId35"/>
    <p:sldId id="377" r:id="rId36"/>
    <p:sldId id="290" r:id="rId37"/>
    <p:sldId id="380" r:id="rId38"/>
    <p:sldId id="371" r:id="rId39"/>
  </p:sldIdLst>
  <p:sldSz cx="13817600" cy="7772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3323"/>
    <a:srgbClr val="13294B"/>
    <a:srgbClr val="EEECE1"/>
    <a:srgbClr val="12284B"/>
    <a:srgbClr val="E94826"/>
    <a:srgbClr val="E94A26"/>
    <a:srgbClr val="172948"/>
    <a:srgbClr val="A4B242"/>
    <a:srgbClr val="984807"/>
    <a:srgbClr val="3E5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5" autoAdjust="0"/>
    <p:restoredTop sz="85171" autoAdjust="0"/>
  </p:normalViewPr>
  <p:slideViewPr>
    <p:cSldViewPr snapToGrid="0" snapToObjects="1">
      <p:cViewPr>
        <p:scale>
          <a:sx n="66" d="100"/>
          <a:sy n="66" d="100"/>
        </p:scale>
        <p:origin x="8184" y="2336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4280" y="-3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t>8/4/19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8/4/19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683149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776419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506096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588381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125795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197375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758520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260531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862155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995479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5395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besides SG, some other settings may also be claimed to be MARL, e.g., repeated games, extensive games.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956158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570309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907256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283221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530856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32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703883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168516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Non stationarity due to the interaction between both the environment and the agents</a:t>
            </a:r>
          </a:p>
          <a:p>
            <a:pPr marL="342900" indent="-342900">
              <a:buAutoNum type="arabicPeriod"/>
            </a:pPr>
            <a:r>
              <a:rPr lang="en-US" dirty="0"/>
              <a:t>Learning goal: equilibrium? What kind of equilibrium, why </a:t>
            </a:r>
            <a:r>
              <a:rPr lang="en-US" b="1" dirty="0"/>
              <a:t>Nash</a:t>
            </a:r>
            <a:r>
              <a:rPr lang="en-US" dirty="0"/>
              <a:t>? What about regret minimization? Why </a:t>
            </a:r>
            <a:r>
              <a:rPr lang="en-US" b="1" dirty="0"/>
              <a:t>convergence</a:t>
            </a:r>
            <a:r>
              <a:rPr lang="en-US" dirty="0"/>
              <a:t>? Is non-convergent behavior always bad? Should we focus on the </a:t>
            </a:r>
            <a:r>
              <a:rPr lang="en-US" b="1" dirty="0"/>
              <a:t>convergence</a:t>
            </a:r>
            <a:r>
              <a:rPr lang="en-US" dirty="0"/>
              <a:t> or the </a:t>
            </a:r>
            <a:r>
              <a:rPr lang="en-US" b="1" dirty="0"/>
              <a:t>payoff</a:t>
            </a:r>
            <a:r>
              <a:rPr lang="en-US" dirty="0"/>
              <a:t> the agents obtain? Is the learning procedure </a:t>
            </a:r>
            <a:r>
              <a:rPr lang="en-US" b="1" dirty="0"/>
              <a:t>rational</a:t>
            </a:r>
            <a:r>
              <a:rPr lang="en-US" dirty="0"/>
              <a:t> for each agent? How to </a:t>
            </a:r>
            <a:r>
              <a:rPr lang="en-US" b="1" dirty="0"/>
              <a:t>learn</a:t>
            </a: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r>
              <a:rPr lang="en-US" dirty="0"/>
              <a:t>Sum up: what’s the </a:t>
            </a:r>
            <a:r>
              <a:rPr lang="en-US" b="1" dirty="0"/>
              <a:t>problem</a:t>
            </a:r>
            <a:r>
              <a:rPr lang="en-US" dirty="0"/>
              <a:t> and the associated </a:t>
            </a:r>
            <a:r>
              <a:rPr lang="en-US" b="1" dirty="0"/>
              <a:t>evaluation criteria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269223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02434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Non stationarity due to the interaction between both the environment and the agents</a:t>
            </a:r>
          </a:p>
          <a:p>
            <a:pPr marL="342900" indent="-342900">
              <a:buAutoNum type="arabicPeriod"/>
            </a:pPr>
            <a:r>
              <a:rPr lang="en-US" dirty="0"/>
              <a:t>Learning goal: equilibrium? What kind of equilibrium, why </a:t>
            </a:r>
            <a:r>
              <a:rPr lang="en-US" b="1" dirty="0"/>
              <a:t>Nash</a:t>
            </a:r>
            <a:r>
              <a:rPr lang="en-US" dirty="0"/>
              <a:t>? What about regret minimization? Why </a:t>
            </a:r>
            <a:r>
              <a:rPr lang="en-US" b="1" dirty="0"/>
              <a:t>convergence</a:t>
            </a:r>
            <a:r>
              <a:rPr lang="en-US" dirty="0"/>
              <a:t>? Is non-convergent behavior always bad? Should we focus on the </a:t>
            </a:r>
            <a:r>
              <a:rPr lang="en-US" b="1" dirty="0"/>
              <a:t>convergence</a:t>
            </a:r>
            <a:r>
              <a:rPr lang="en-US" dirty="0"/>
              <a:t> or the </a:t>
            </a:r>
            <a:r>
              <a:rPr lang="en-US" b="1" dirty="0"/>
              <a:t>payoff</a:t>
            </a:r>
            <a:r>
              <a:rPr lang="en-US" dirty="0"/>
              <a:t> the agents obtain? Is the learning procedure </a:t>
            </a:r>
            <a:r>
              <a:rPr lang="en-US" b="1" dirty="0"/>
              <a:t>rational</a:t>
            </a:r>
            <a:r>
              <a:rPr lang="en-US" dirty="0"/>
              <a:t> for each agent? How to </a:t>
            </a:r>
            <a:r>
              <a:rPr lang="en-US" b="1" dirty="0"/>
              <a:t>learn</a:t>
            </a: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r>
              <a:rPr lang="en-US" dirty="0"/>
              <a:t>Sum up: what’s the </a:t>
            </a:r>
            <a:r>
              <a:rPr lang="en-US" b="1" dirty="0"/>
              <a:t>problem</a:t>
            </a:r>
            <a:r>
              <a:rPr lang="en-US" dirty="0"/>
              <a:t> and the associated </a:t>
            </a:r>
            <a:r>
              <a:rPr lang="en-US" b="1" dirty="0"/>
              <a:t>evaluation criteria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79056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39713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057226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NEXP:</a:t>
            </a:r>
            <a:r>
              <a:rPr lang="zh-CN" altLang="en-US" dirty="0"/>
              <a:t> </a:t>
            </a:r>
            <a:r>
              <a:rPr lang="en-US" dirty="0"/>
              <a:t>nondeterministic exponential time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i.e.,</a:t>
            </a:r>
            <a:r>
              <a:rPr lang="zh-CN" altLang="en-US" dirty="0"/>
              <a:t> </a:t>
            </a:r>
            <a:r>
              <a:rPr lang="en-US" dirty="0"/>
              <a:t>provably do not admit polynomial-time algorithms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This trait is not shared by the MDP problems nor the POMDP problem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any algorithm for solving either problem will most likely take doubly exponential time in the worst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198125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459233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080171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21694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31" y="619125"/>
            <a:ext cx="12736407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ILLINOIS 16:9 TEMPLATE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31" y="1570071"/>
            <a:ext cx="12736407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51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Todd Sweet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31" y="1860825"/>
            <a:ext cx="12736407" cy="3017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36" b="0" i="0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1628416"/>
            <a:ext cx="12631240" cy="50771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08680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83761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9124501" y="1608096"/>
            <a:ext cx="4069627" cy="506702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</a:t>
            </a:r>
          </a:p>
          <a:p>
            <a:pPr lvl="0"/>
            <a:r>
              <a:rPr lang="en-US" dirty="0"/>
              <a:t>to insert media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7" y="1628416"/>
            <a:ext cx="8182392" cy="5046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047918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8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64632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019963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10627" y="1608096"/>
            <a:ext cx="12583500" cy="509750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 to insert media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824988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834640"/>
            <a:ext cx="13817600" cy="2038696"/>
          </a:xfrm>
          <a:prstGeom prst="rect">
            <a:avLst/>
          </a:prstGeom>
          <a:solidFill>
            <a:srgbClr val="E84A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0">
              <a:solidFill>
                <a:srgbClr val="E84A27"/>
              </a:solidFill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3833136"/>
            <a:ext cx="12631240" cy="718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1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section</a:t>
            </a:r>
          </a:p>
        </p:txBody>
      </p:sp>
      <p:pic>
        <p:nvPicPr>
          <p:cNvPr id="6" name="Picture 5" descr="master_bluesidebar.eps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834640"/>
            <a:ext cx="139572" cy="203911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2977966"/>
            <a:ext cx="1263124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740240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1628416"/>
            <a:ext cx="12631240" cy="50771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37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240768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9124501" y="1608096"/>
            <a:ext cx="4069627" cy="506702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</a:t>
            </a:r>
          </a:p>
          <a:p>
            <a:pPr lvl="0"/>
            <a:r>
              <a:rPr lang="en-US" dirty="0"/>
              <a:t>to insert media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7" y="1628416"/>
            <a:ext cx="8182392" cy="5046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4035743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8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64632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62460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024489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10627" y="1608096"/>
            <a:ext cx="12583500" cy="509750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 to insert media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46677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834640"/>
            <a:ext cx="13817600" cy="2038696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2977966"/>
            <a:ext cx="1263124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3833136"/>
            <a:ext cx="12631240" cy="718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1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section</a:t>
            </a:r>
          </a:p>
        </p:txBody>
      </p:sp>
      <p:pic>
        <p:nvPicPr>
          <p:cNvPr id="6" name="Picture 5" descr="master_bluesidebar.eps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834640"/>
            <a:ext cx="139572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05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146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31" y="619125"/>
            <a:ext cx="12736407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ILLINOIS 16:9 TEMPLATE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31" y="1570071"/>
            <a:ext cx="12736407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51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Todd Sweet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31" y="1860825"/>
            <a:ext cx="12736407" cy="3017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36" b="0" i="0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404478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1628416"/>
            <a:ext cx="12631240" cy="50771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9124501" y="1608096"/>
            <a:ext cx="4069627" cy="506702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</a:t>
            </a:r>
          </a:p>
          <a:p>
            <a:pPr lvl="0"/>
            <a:r>
              <a:rPr lang="en-US" dirty="0"/>
              <a:t>to insert media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7" y="1628416"/>
            <a:ext cx="8182392" cy="5046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8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64632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8512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10627" y="1608096"/>
            <a:ext cx="12583500" cy="509750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 to insert media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135830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834640"/>
            <a:ext cx="13817600" cy="2038696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2977966"/>
            <a:ext cx="1263124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3833136"/>
            <a:ext cx="12631240" cy="718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1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section</a:t>
            </a:r>
          </a:p>
        </p:txBody>
      </p:sp>
      <p:pic>
        <p:nvPicPr>
          <p:cNvPr id="6" name="Picture 5" descr="master_bluesidebar.eps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834640"/>
            <a:ext cx="139572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2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9" Type="http://schemas.openxmlformats.org/officeDocument/2006/relationships/image" Target="../media/image6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7.jp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2939" y="2695073"/>
            <a:ext cx="13807440" cy="2352030"/>
            <a:chOff x="-1069" y="2880073"/>
            <a:chExt cx="10056262" cy="1676400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6"/>
            <a:stretch/>
          </p:blipFill>
          <p:spPr>
            <a:xfrm>
              <a:off x="-1069" y="2881477"/>
              <a:ext cx="2514600" cy="1673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3531" y="2880073"/>
              <a:ext cx="2514600" cy="1676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7062" y="2880073"/>
              <a:ext cx="2514600" cy="1676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593" y="2881978"/>
              <a:ext cx="2514600" cy="167449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11281"/>
            <a:ext cx="13807436" cy="2673879"/>
          </a:xfrm>
          <a:prstGeom prst="rect">
            <a:avLst/>
          </a:prstGeom>
        </p:spPr>
      </p:pic>
      <p:pic>
        <p:nvPicPr>
          <p:cNvPr id="24" name="Picture 23" descr="master_bluesidebar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02" r:id="rId2"/>
  </p:sldLayoutIdLst>
  <p:hf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738144"/>
            <a:ext cx="13807440" cy="1028181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229668" y="7102059"/>
            <a:ext cx="552152" cy="2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EFFFBF-6C01-4E08-A626-9BFEFD748859}" type="slidenum">
              <a:rPr lang="en-US" sz="1236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36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82" r:id="rId4"/>
    <p:sldLayoutId id="2147483683" r:id="rId5"/>
    <p:sldLayoutId id="2147483684" r:id="rId6"/>
    <p:sldLayoutId id="2147483668" r:id="rId7"/>
  </p:sldLayoutIdLst>
  <p:hf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738144"/>
            <a:ext cx="13807440" cy="102818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229668" y="7102059"/>
            <a:ext cx="552152" cy="2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EFFFBF-6C01-4E08-A626-9BFEFD748859}" type="slidenum">
              <a:rPr lang="en-US" sz="1236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36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4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hf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738144"/>
            <a:ext cx="13807440" cy="1028181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229668" y="7102059"/>
            <a:ext cx="552152" cy="2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EFFFBF-6C01-4E08-A626-9BFEFD748859}" type="slidenum">
              <a:rPr lang="en-US" sz="1236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36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hf sldNum="0"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31.tiff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quip-amazon.com/fpfoA9DUYyG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p-amazon.com/fpfoA9DUYyG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p-amazon.com/coenAWLl4el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quip-amazon.com/mSV6AnnwFpQp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tif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23250" y="1622775"/>
            <a:ext cx="12341165" cy="1651368"/>
          </a:xfrm>
        </p:spPr>
        <p:txBody>
          <a:bodyPr/>
          <a:lstStyle/>
          <a:p>
            <a:pPr algn="ctr"/>
            <a:r>
              <a:rPr lang="en-US" sz="5100" dirty="0"/>
              <a:t>Multi-Agent Reinforcement Learning</a:t>
            </a:r>
            <a:r>
              <a:rPr lang="zh-CN" altLang="en-US" sz="5100" dirty="0"/>
              <a:t> </a:t>
            </a:r>
            <a:r>
              <a:rPr lang="en-US" altLang="zh-CN" sz="5100" dirty="0"/>
              <a:t>for</a:t>
            </a:r>
            <a:r>
              <a:rPr lang="zh-CN" altLang="en-US" sz="5100" dirty="0"/>
              <a:t> </a:t>
            </a:r>
            <a:r>
              <a:rPr lang="en-US" altLang="zh-CN" sz="5100" dirty="0" err="1"/>
              <a:t>DeepRacer</a:t>
            </a:r>
            <a:r>
              <a:rPr lang="zh-CN" altLang="en-US" sz="5100" dirty="0"/>
              <a:t> </a:t>
            </a:r>
            <a:r>
              <a:rPr lang="en-US" altLang="zh-CN" sz="5100" dirty="0"/>
              <a:t>Multi-Car</a:t>
            </a:r>
            <a:r>
              <a:rPr lang="zh-CN" altLang="en-US" sz="5100" dirty="0"/>
              <a:t> </a:t>
            </a:r>
            <a:r>
              <a:rPr lang="en-US" altLang="zh-CN" sz="5100" dirty="0"/>
              <a:t>Racing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21F2A2-27FA-4045-B2C6-028A581D7B50}"/>
              </a:ext>
            </a:extLst>
          </p:cNvPr>
          <p:cNvSpPr txBox="1">
            <a:spLocks/>
          </p:cNvSpPr>
          <p:nvPr/>
        </p:nvSpPr>
        <p:spPr>
          <a:xfrm>
            <a:off x="2029514" y="4194688"/>
            <a:ext cx="9286184" cy="3695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524790" indent="-524790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4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7047" indent="-437327" algn="l" defTabSz="699720" rtl="0" eaLnBrk="1" latinLnBrk="0" hangingPunct="1">
              <a:spcBef>
                <a:spcPct val="20000"/>
              </a:spcBef>
              <a:buFont typeface="Arial"/>
              <a:buChar char="–"/>
              <a:defRPr sz="4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49304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7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024" indent="-349861" algn="l" defTabSz="699720" rtl="0" eaLnBrk="1" latinLnBrk="0" hangingPunct="1">
              <a:spcBef>
                <a:spcPct val="20000"/>
              </a:spcBef>
              <a:buFont typeface="Arial"/>
              <a:buChar char="–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48744" indent="-349861" algn="l" defTabSz="699720" rtl="0" eaLnBrk="1" latinLnBrk="0" hangingPunct="1">
              <a:spcBef>
                <a:spcPct val="20000"/>
              </a:spcBef>
              <a:buFont typeface="Arial"/>
              <a:buChar char="»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8465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8187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908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7628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rgbClr val="13294B"/>
                </a:solidFill>
              </a:rPr>
              <a:t>Kaiqing Zhang</a:t>
            </a:r>
          </a:p>
          <a:p>
            <a:pPr marL="0" indent="0" algn="ctr">
              <a:buNone/>
              <a:defRPr/>
            </a:pPr>
            <a:r>
              <a:rPr lang="en-US" sz="3200" dirty="0">
                <a:solidFill>
                  <a:srgbClr val="13294B"/>
                </a:solidFill>
              </a:rPr>
              <a:t>Amazon AI Lab</a:t>
            </a:r>
            <a:r>
              <a:rPr lang="en-US" altLang="zh-CN" sz="3200" dirty="0">
                <a:solidFill>
                  <a:srgbClr val="13294B"/>
                </a:solidFill>
              </a:rPr>
              <a:t>s</a:t>
            </a:r>
            <a:r>
              <a:rPr lang="zh-CN" altLang="en-US" sz="3200" dirty="0">
                <a:solidFill>
                  <a:srgbClr val="13294B"/>
                </a:solidFill>
              </a:rPr>
              <a:t> </a:t>
            </a:r>
            <a:r>
              <a:rPr lang="en-US" altLang="zh-CN" sz="3200" dirty="0">
                <a:solidFill>
                  <a:srgbClr val="13294B"/>
                </a:solidFill>
              </a:rPr>
              <a:t>Intern</a:t>
            </a:r>
          </a:p>
          <a:p>
            <a:pPr marL="0" indent="0" algn="ctr">
              <a:buNone/>
              <a:defRPr/>
            </a:pPr>
            <a:r>
              <a:rPr lang="en-US" altLang="zh-CN" sz="3200" dirty="0">
                <a:solidFill>
                  <a:srgbClr val="13294B"/>
                </a:solidFill>
              </a:rPr>
              <a:t>Mentor:</a:t>
            </a:r>
            <a:r>
              <a:rPr lang="zh-CN" altLang="en-US" sz="3200" dirty="0">
                <a:solidFill>
                  <a:srgbClr val="13294B"/>
                </a:solidFill>
              </a:rPr>
              <a:t> </a:t>
            </a:r>
            <a:r>
              <a:rPr lang="en-US" altLang="zh-CN" sz="3200" dirty="0" err="1">
                <a:solidFill>
                  <a:srgbClr val="13294B"/>
                </a:solidFill>
              </a:rPr>
              <a:t>Sahika</a:t>
            </a:r>
            <a:r>
              <a:rPr lang="zh-CN" altLang="en-US" sz="3200" dirty="0">
                <a:solidFill>
                  <a:srgbClr val="13294B"/>
                </a:solidFill>
              </a:rPr>
              <a:t> </a:t>
            </a:r>
            <a:r>
              <a:rPr lang="en-US" altLang="zh-CN" sz="3200" dirty="0" err="1">
                <a:solidFill>
                  <a:srgbClr val="13294B"/>
                </a:solidFill>
              </a:rPr>
              <a:t>Genc</a:t>
            </a:r>
            <a:endParaRPr lang="en-US" altLang="zh-CN" sz="3200" dirty="0">
              <a:solidFill>
                <a:srgbClr val="13294B"/>
              </a:solidFill>
            </a:endParaRPr>
          </a:p>
          <a:p>
            <a:pPr marL="0" indent="0" algn="ctr">
              <a:buNone/>
              <a:defRPr/>
            </a:pPr>
            <a:r>
              <a:rPr lang="en-US" sz="3200" dirty="0">
                <a:solidFill>
                  <a:srgbClr val="13294B"/>
                </a:solidFill>
              </a:rPr>
              <a:t>201</a:t>
            </a:r>
            <a:r>
              <a:rPr lang="en-US" altLang="zh-CN" sz="3200" dirty="0">
                <a:solidFill>
                  <a:srgbClr val="13294B"/>
                </a:solidFill>
              </a:rPr>
              <a:t>9</a:t>
            </a:r>
            <a:r>
              <a:rPr lang="en-US" sz="3200" dirty="0">
                <a:solidFill>
                  <a:srgbClr val="13294B"/>
                </a:solidFill>
              </a:rPr>
              <a:t>.</a:t>
            </a:r>
            <a:r>
              <a:rPr lang="en-US" altLang="zh-CN" sz="3200" dirty="0">
                <a:solidFill>
                  <a:srgbClr val="13294B"/>
                </a:solidFill>
              </a:rPr>
              <a:t>08</a:t>
            </a:r>
            <a:r>
              <a:rPr lang="en-US" sz="3200" dirty="0">
                <a:solidFill>
                  <a:srgbClr val="13294B"/>
                </a:solidFill>
              </a:rPr>
              <a:t>.</a:t>
            </a:r>
            <a:r>
              <a:rPr lang="en-US" altLang="zh-CN" sz="3200" dirty="0">
                <a:solidFill>
                  <a:srgbClr val="13294B"/>
                </a:solidFill>
              </a:rPr>
              <a:t>07</a:t>
            </a:r>
            <a:endParaRPr lang="en-US" sz="3200" dirty="0">
              <a:solidFill>
                <a:srgbClr val="132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"/>
    </mc:Choice>
    <mc:Fallback xmlns="">
      <p:transition spd="slow" advTm="60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279128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Calibri"/>
              </a:rPr>
              <a:t>Modeled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as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Markov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game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with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partial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observability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(POMG)</a:t>
            </a:r>
          </a:p>
          <a:p>
            <a:pPr lvl="1"/>
            <a:r>
              <a:rPr lang="en-US" altLang="zh-CN" sz="2685" dirty="0">
                <a:latin typeface="Calibri"/>
              </a:rPr>
              <a:t>State: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joint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position</a:t>
            </a:r>
            <a:r>
              <a:rPr lang="zh-CN" altLang="en-US" sz="2685" dirty="0">
                <a:latin typeface="Calibri"/>
              </a:rPr>
              <a:t>  </a:t>
            </a:r>
            <a:r>
              <a:rPr lang="en-US" altLang="zh-CN" sz="2685" dirty="0">
                <a:latin typeface="Calibri"/>
              </a:rPr>
              <a:t>		</a:t>
            </a:r>
            <a:r>
              <a:rPr lang="zh-CN" altLang="en-US" sz="2685" dirty="0">
                <a:latin typeface="Calibri"/>
              </a:rPr>
              <a:t>     </a:t>
            </a:r>
            <a:r>
              <a:rPr lang="en-US" altLang="zh-CN" sz="2685" dirty="0">
                <a:latin typeface="Calibri"/>
              </a:rPr>
              <a:t>,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with</a:t>
            </a:r>
            <a:r>
              <a:rPr lang="zh-CN" altLang="en-US" sz="2685" dirty="0">
                <a:latin typeface="Calibri"/>
              </a:rPr>
              <a:t> </a:t>
            </a:r>
            <a:endParaRPr lang="en-US" altLang="zh-CN" sz="2685" dirty="0">
              <a:latin typeface="Calibri"/>
            </a:endParaRPr>
          </a:p>
          <a:p>
            <a:pPr lvl="1"/>
            <a:r>
              <a:rPr lang="en-US" altLang="zh-CN" sz="2685" dirty="0">
                <a:latin typeface="Calibri"/>
              </a:rPr>
              <a:t>Action: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velocity</a:t>
            </a:r>
          </a:p>
          <a:p>
            <a:pPr lvl="1"/>
            <a:r>
              <a:rPr lang="en-US" altLang="zh-CN" sz="2685" dirty="0">
                <a:latin typeface="Calibri"/>
              </a:rPr>
              <a:t>Transition: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physical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model</a:t>
            </a:r>
            <a:r>
              <a:rPr lang="zh-CN" altLang="en-US" sz="2685" dirty="0">
                <a:latin typeface="Calibri"/>
              </a:rPr>
              <a:t> </a:t>
            </a:r>
            <a:endParaRPr lang="en-US" altLang="zh-CN" sz="2685" dirty="0">
              <a:latin typeface="Calibri"/>
            </a:endParaRPr>
          </a:p>
          <a:p>
            <a:pPr lvl="1"/>
            <a:r>
              <a:rPr lang="en-US" altLang="zh-CN" sz="2685" dirty="0">
                <a:latin typeface="Calibri"/>
              </a:rPr>
              <a:t>Reward: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finish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fast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possible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+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avoid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collision</a:t>
            </a:r>
          </a:p>
          <a:p>
            <a:pPr lvl="1"/>
            <a:r>
              <a:rPr lang="en-US" altLang="zh-CN" sz="2685" dirty="0">
                <a:latin typeface="Calibri"/>
              </a:rPr>
              <a:t>Observation: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image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from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on-car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camera</a:t>
            </a:r>
            <a:endParaRPr lang="en-US" altLang="zh-CN" sz="3200" dirty="0">
              <a:latin typeface="Calibri"/>
            </a:endParaRPr>
          </a:p>
          <a:p>
            <a:r>
              <a:rPr lang="en-US" altLang="zh-CN" sz="3200" dirty="0">
                <a:latin typeface="Calibri"/>
              </a:rPr>
              <a:t>In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general,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POMG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is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NEXP-complete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in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theory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[Bernstein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et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al.,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’00]</a:t>
            </a:r>
          </a:p>
          <a:p>
            <a:r>
              <a:rPr lang="en-US" altLang="zh-CN" sz="3200" dirty="0">
                <a:latin typeface="Calibri"/>
              </a:rPr>
              <a:t>Two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solutions (see report [Zhang and </a:t>
            </a:r>
            <a:r>
              <a:rPr lang="en-US" altLang="zh-CN" sz="3200" dirty="0" err="1">
                <a:latin typeface="Calibri"/>
              </a:rPr>
              <a:t>Genc</a:t>
            </a:r>
            <a:r>
              <a:rPr lang="en-US" altLang="zh-CN" sz="3200" dirty="0">
                <a:latin typeface="Calibri"/>
              </a:rPr>
              <a:t>, ’19])</a:t>
            </a:r>
          </a:p>
          <a:p>
            <a:pPr lvl="1"/>
            <a:r>
              <a:rPr lang="en-US" altLang="zh-CN" sz="2685" i="1" dirty="0">
                <a:latin typeface="Calibri"/>
              </a:rPr>
              <a:t>God</a:t>
            </a:r>
            <a:r>
              <a:rPr lang="zh-CN" altLang="en-US" sz="2685" i="1" dirty="0">
                <a:latin typeface="Calibri"/>
              </a:rPr>
              <a:t> </a:t>
            </a:r>
            <a:r>
              <a:rPr lang="en-US" altLang="zh-CN" sz="2685" i="1" dirty="0">
                <a:latin typeface="Calibri"/>
              </a:rPr>
              <a:t>camera</a:t>
            </a:r>
            <a:r>
              <a:rPr lang="en-US" altLang="zh-CN" sz="2685" dirty="0">
                <a:latin typeface="Calibri"/>
              </a:rPr>
              <a:t>: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partial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observability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to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full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observability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(Markov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game)</a:t>
            </a:r>
          </a:p>
          <a:p>
            <a:pPr lvl="2"/>
            <a:r>
              <a:rPr lang="en-US" altLang="zh-CN" sz="2274" dirty="0">
                <a:latin typeface="Calibri"/>
              </a:rPr>
              <a:t>Optimal</a:t>
            </a:r>
            <a:r>
              <a:rPr lang="zh-CN" altLang="en-US" sz="2274" dirty="0">
                <a:latin typeface="Calibri"/>
              </a:rPr>
              <a:t> </a:t>
            </a:r>
            <a:r>
              <a:rPr lang="en-US" altLang="zh-CN" sz="2274" dirty="0">
                <a:latin typeface="Calibri"/>
              </a:rPr>
              <a:t>in</a:t>
            </a:r>
            <a:r>
              <a:rPr lang="zh-CN" altLang="en-US" sz="2274" dirty="0">
                <a:latin typeface="Calibri"/>
              </a:rPr>
              <a:t> </a:t>
            </a:r>
            <a:r>
              <a:rPr lang="en-US" altLang="zh-CN" sz="2274" dirty="0">
                <a:latin typeface="Calibri"/>
              </a:rPr>
              <a:t>theory</a:t>
            </a:r>
          </a:p>
          <a:p>
            <a:pPr lvl="2"/>
            <a:r>
              <a:rPr lang="en-US" altLang="zh-CN" sz="2274" dirty="0">
                <a:latin typeface="Calibri"/>
              </a:rPr>
              <a:t>Existing</a:t>
            </a:r>
            <a:r>
              <a:rPr lang="zh-CN" altLang="en-US" sz="2274" dirty="0">
                <a:latin typeface="Calibri"/>
              </a:rPr>
              <a:t> </a:t>
            </a:r>
            <a:r>
              <a:rPr lang="en-US" altLang="zh-CN" sz="2274" dirty="0">
                <a:latin typeface="Calibri"/>
              </a:rPr>
              <a:t>MARL</a:t>
            </a:r>
            <a:r>
              <a:rPr lang="zh-CN" altLang="en-US" sz="2274" dirty="0">
                <a:latin typeface="Calibri"/>
              </a:rPr>
              <a:t> </a:t>
            </a:r>
            <a:r>
              <a:rPr lang="en-US" altLang="zh-CN" sz="2274" dirty="0">
                <a:latin typeface="Calibri"/>
              </a:rPr>
              <a:t>algorithms</a:t>
            </a:r>
            <a:r>
              <a:rPr lang="zh-CN" altLang="en-US" sz="2274" dirty="0">
                <a:latin typeface="Calibri"/>
              </a:rPr>
              <a:t> </a:t>
            </a:r>
            <a:r>
              <a:rPr lang="en-US" altLang="zh-CN" sz="2274" dirty="0">
                <a:latin typeface="Calibri"/>
              </a:rPr>
              <a:t>can</a:t>
            </a:r>
            <a:r>
              <a:rPr lang="zh-CN" altLang="en-US" sz="2274" dirty="0">
                <a:latin typeface="Calibri"/>
              </a:rPr>
              <a:t> </a:t>
            </a:r>
            <a:r>
              <a:rPr lang="en-US" altLang="zh-CN" sz="2274" dirty="0">
                <a:latin typeface="Calibri"/>
              </a:rPr>
              <a:t>apply</a:t>
            </a:r>
          </a:p>
          <a:p>
            <a:pPr lvl="1"/>
            <a:r>
              <a:rPr lang="en-US" altLang="zh-CN" sz="2685" dirty="0">
                <a:latin typeface="Calibri"/>
              </a:rPr>
              <a:t>Heuristic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i="1" dirty="0">
                <a:latin typeface="Calibri"/>
              </a:rPr>
              <a:t>approximation</a:t>
            </a:r>
            <a:r>
              <a:rPr lang="en-US" altLang="zh-CN" sz="2685" dirty="0">
                <a:latin typeface="Calibri"/>
              </a:rPr>
              <a:t>: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use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“joint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observation”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“state”,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i.e.,</a:t>
            </a:r>
            <a:r>
              <a:rPr lang="zh-CN" altLang="en-US" sz="2685" dirty="0">
                <a:latin typeface="Calibri"/>
              </a:rPr>
              <a:t>  </a:t>
            </a:r>
            <a:r>
              <a:rPr lang="en-US" altLang="zh-CN" sz="2685" dirty="0">
                <a:latin typeface="Calibri"/>
              </a:rPr>
              <a:t>					</a:t>
            </a:r>
          </a:p>
          <a:p>
            <a:pPr marL="524751" lvl="1" indent="0">
              <a:buNone/>
            </a:pPr>
            <a:r>
              <a:rPr lang="zh-CN" altLang="en-US" sz="2685" dirty="0">
                <a:latin typeface="Calibri"/>
              </a:rPr>
              <a:t>    </a:t>
            </a:r>
            <a:r>
              <a:rPr lang="en-US" altLang="zh-CN" sz="2685" dirty="0">
                <a:latin typeface="Calibri"/>
              </a:rPr>
              <a:t>and</a:t>
            </a:r>
            <a:r>
              <a:rPr lang="zh-CN" altLang="en-US" sz="2685" dirty="0">
                <a:latin typeface="Calibri"/>
              </a:rPr>
              <a:t>  </a:t>
            </a:r>
            <a:endParaRPr lang="en-US" altLang="zh-CN" sz="2685" dirty="0">
              <a:latin typeface="Calibri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Multi-Car</a:t>
            </a:r>
            <a:r>
              <a:rPr lang="zh-CN" altLang="en-US" dirty="0"/>
              <a:t> </a:t>
            </a:r>
            <a:r>
              <a:rPr lang="en-US" altLang="zh-CN" dirty="0"/>
              <a:t>Racing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560238-E02B-D34F-8133-62AE7BFF7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073" y="1915374"/>
            <a:ext cx="1390742" cy="366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15F5A-2DDE-5C4E-AB4F-61F334382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94" y="1895740"/>
            <a:ext cx="1514978" cy="408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41789-221A-C147-B4B3-F856DB0B5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423" y="2424939"/>
            <a:ext cx="1964391" cy="402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4F1844-F89C-9146-9592-69BDB58B8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259" y="2908063"/>
            <a:ext cx="2009811" cy="338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39A647-ABA0-B945-9544-E12FAE32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426" y="3437072"/>
            <a:ext cx="1172882" cy="303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195B5-6907-D04B-B09C-01FA5A7E9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495" y="3943152"/>
            <a:ext cx="1168356" cy="281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EE2136-04D5-7742-A3D2-8B1DF4A4585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255"/>
          <a:stretch/>
        </p:blipFill>
        <p:spPr>
          <a:xfrm>
            <a:off x="10352190" y="6912293"/>
            <a:ext cx="2292094" cy="2784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9D1EE3-5015-3D43-B900-994154BB57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7207" y="7432867"/>
            <a:ext cx="1208486" cy="249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79C2FD-7046-4343-8747-FC2B31E2E2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0829" y="6733358"/>
            <a:ext cx="647525" cy="6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1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6129" y="1495934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Calibri"/>
              </a:rPr>
              <a:t>Algorithmic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structure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for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Stages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2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&amp;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3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(Idea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from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MADDPG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[Lowe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et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al.,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’17])</a:t>
            </a:r>
          </a:p>
          <a:p>
            <a:pPr lvl="1"/>
            <a:r>
              <a:rPr lang="en-US" altLang="zh-CN" sz="2685" dirty="0">
                <a:latin typeface="Calibri"/>
              </a:rPr>
              <a:t>Centralized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critic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(in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simulator)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+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decentralized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actor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(in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sim2real)</a:t>
            </a:r>
          </a:p>
          <a:p>
            <a:pPr lvl="1"/>
            <a:r>
              <a:rPr lang="en-US" altLang="zh-CN" sz="2685" dirty="0">
                <a:latin typeface="Calibri"/>
              </a:rPr>
              <a:t>Obs.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and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actions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of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other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agents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can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be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used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to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ease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training,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since</a:t>
            </a:r>
            <a:r>
              <a:rPr lang="zh-CN" altLang="en-US" sz="2685" dirty="0">
                <a:latin typeface="Calibri"/>
              </a:rPr>
              <a:t> </a:t>
            </a:r>
            <a:endParaRPr lang="en-US" altLang="zh-CN" sz="2685" dirty="0">
              <a:latin typeface="Calibri"/>
            </a:endParaRPr>
          </a:p>
          <a:p>
            <a:pPr lvl="1"/>
            <a:r>
              <a:rPr lang="en-US" altLang="zh-CN" sz="2685" dirty="0">
                <a:latin typeface="Calibri"/>
              </a:rPr>
              <a:t>But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only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i="1" dirty="0">
                <a:latin typeface="Calibri"/>
              </a:rPr>
              <a:t>local</a:t>
            </a:r>
            <a:r>
              <a:rPr lang="zh-CN" altLang="en-US" sz="2685" i="1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observation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is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used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for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execution,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since</a:t>
            </a:r>
            <a:r>
              <a:rPr lang="zh-CN" altLang="en-US" sz="2685" dirty="0">
                <a:latin typeface="Calibri"/>
              </a:rPr>
              <a:t> </a:t>
            </a:r>
            <a:endParaRPr lang="en-US" altLang="zh-CN" sz="2685" dirty="0">
              <a:latin typeface="Calibri"/>
            </a:endParaRPr>
          </a:p>
          <a:p>
            <a:pPr lvl="1"/>
            <a:r>
              <a:rPr lang="en-US" altLang="zh-CN" sz="2685" dirty="0">
                <a:solidFill>
                  <a:srgbClr val="ED3323"/>
                </a:solidFill>
                <a:latin typeface="Calibri"/>
              </a:rPr>
              <a:t>Actor-critic, also DPG, PPO, TRPO,</a:t>
            </a:r>
            <a:r>
              <a:rPr lang="zh-CN" altLang="en-US" sz="2685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Calibri"/>
              </a:rPr>
              <a:t>fit</a:t>
            </a:r>
            <a:r>
              <a:rPr lang="zh-CN" altLang="en-US" sz="2685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Calibri"/>
              </a:rPr>
              <a:t>in</a:t>
            </a:r>
            <a:r>
              <a:rPr lang="zh-CN" altLang="en-US" sz="2685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Calibri"/>
              </a:rPr>
              <a:t>this</a:t>
            </a:r>
            <a:r>
              <a:rPr lang="zh-CN" altLang="en-US" sz="2685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Calibri"/>
              </a:rPr>
              <a:t>structure</a:t>
            </a:r>
            <a:r>
              <a:rPr lang="zh-CN" altLang="en-US" sz="2685" dirty="0">
                <a:solidFill>
                  <a:srgbClr val="ED3323"/>
                </a:solidFill>
                <a:latin typeface="Calibri"/>
              </a:rPr>
              <a:t> </a:t>
            </a:r>
            <a:endParaRPr lang="en-US" altLang="zh-CN" sz="2685" dirty="0">
              <a:solidFill>
                <a:srgbClr val="ED3323"/>
              </a:solidFill>
              <a:latin typeface="Calibri"/>
            </a:endParaRPr>
          </a:p>
          <a:p>
            <a:pPr lvl="1"/>
            <a:r>
              <a:rPr lang="en-US" altLang="zh-CN" sz="2685" dirty="0">
                <a:latin typeface="Calibri"/>
              </a:rPr>
              <a:t>For Stage 2: only </a:t>
            </a:r>
            <a:r>
              <a:rPr lang="en-US" altLang="zh-CN" sz="2685" dirty="0">
                <a:solidFill>
                  <a:srgbClr val="ED3323"/>
                </a:solidFill>
                <a:latin typeface="Calibri"/>
              </a:rPr>
              <a:t>one</a:t>
            </a:r>
            <a:r>
              <a:rPr lang="en-US" altLang="zh-CN" sz="2685" dirty="0">
                <a:latin typeface="Calibri"/>
              </a:rPr>
              <a:t> agent updates</a:t>
            </a:r>
          </a:p>
          <a:p>
            <a:endParaRPr lang="en-US" altLang="zh-CN" sz="32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“Multi-car Arena” service for </a:t>
            </a:r>
            <a:r>
              <a:rPr lang="en-US" altLang="zh-CN" sz="3200" dirty="0" err="1">
                <a:latin typeface="+mn-lt"/>
              </a:rPr>
              <a:t>DeepRacer</a:t>
            </a:r>
            <a:endParaRPr lang="en-US" altLang="zh-CN" sz="3200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Multi-car racing environment with </a:t>
            </a:r>
            <a:r>
              <a:rPr lang="en-US" altLang="zh-CN" sz="2685" dirty="0">
                <a:solidFill>
                  <a:srgbClr val="ED3323"/>
                </a:solidFill>
                <a:latin typeface="+mn-lt"/>
              </a:rPr>
              <a:t>customized</a:t>
            </a:r>
            <a:r>
              <a:rPr lang="en-US" altLang="zh-CN" sz="2685" dirty="0">
                <a:latin typeface="+mn-lt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+mn-lt"/>
              </a:rPr>
              <a:t>reward</a:t>
            </a:r>
          </a:p>
          <a:p>
            <a:pPr lvl="1"/>
            <a:r>
              <a:rPr lang="en-US" altLang="zh-CN" sz="2685" dirty="0">
                <a:latin typeface="+mn-lt"/>
              </a:rPr>
              <a:t>Customer models can be submitted as a payment</a:t>
            </a:r>
          </a:p>
          <a:p>
            <a:pPr lvl="1"/>
            <a:r>
              <a:rPr lang="en-US" altLang="zh-CN" sz="2685" dirty="0">
                <a:latin typeface="+mn-lt"/>
              </a:rPr>
              <a:t>Models are collected to improve the arena</a:t>
            </a: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Multi-Car</a:t>
            </a:r>
            <a:r>
              <a:rPr lang="zh-CN" altLang="en-US" dirty="0"/>
              <a:t> </a:t>
            </a:r>
            <a:r>
              <a:rPr lang="en-US" altLang="zh-CN" dirty="0"/>
              <a:t>Racing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7553D4-36C2-E143-9C93-DD1989A0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5"/>
          <a:stretch/>
        </p:blipFill>
        <p:spPr>
          <a:xfrm>
            <a:off x="10877909" y="2674546"/>
            <a:ext cx="2695634" cy="327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3651E-7C7E-754C-9D47-3CF49EDEE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364" y="3134606"/>
            <a:ext cx="1061731" cy="336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A4544-C84D-9746-B64A-F86A8F9DF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124" y="3777572"/>
            <a:ext cx="4676602" cy="3520588"/>
          </a:xfrm>
          <a:prstGeom prst="rect">
            <a:avLst/>
          </a:prstGeom>
        </p:spPr>
      </p:pic>
      <p:sp>
        <p:nvSpPr>
          <p:cNvPr id="16" name="文本框 5">
            <a:extLst>
              <a:ext uri="{FF2B5EF4-FFF2-40B4-BE49-F238E27FC236}">
                <a16:creationId xmlns:a16="http://schemas.microsoft.com/office/drawing/2014/main" id="{E3B0CFCE-96F6-3D4E-AA1D-AEDA1D2BB9C9}"/>
              </a:ext>
            </a:extLst>
          </p:cNvPr>
          <p:cNvSpPr txBox="1"/>
          <p:nvPr/>
        </p:nvSpPr>
        <p:spPr>
          <a:xfrm>
            <a:off x="10433211" y="7401118"/>
            <a:ext cx="41722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>
                <a:solidFill>
                  <a:srgbClr val="002060"/>
                </a:solidFill>
              </a:rPr>
              <a:t>Source:</a:t>
            </a:r>
            <a:r>
              <a:rPr lang="zh-CN" altLang="en-US" sz="1300" dirty="0">
                <a:solidFill>
                  <a:srgbClr val="002060"/>
                </a:solidFill>
              </a:rPr>
              <a:t> </a:t>
            </a:r>
            <a:r>
              <a:rPr lang="en-US" altLang="zh-CN" sz="1300" dirty="0">
                <a:solidFill>
                  <a:srgbClr val="002060"/>
                </a:solidFill>
              </a:rPr>
              <a:t>[Lowe</a:t>
            </a:r>
            <a:r>
              <a:rPr lang="zh-CN" altLang="en-US" sz="1300" dirty="0">
                <a:solidFill>
                  <a:srgbClr val="002060"/>
                </a:solidFill>
              </a:rPr>
              <a:t> </a:t>
            </a:r>
            <a:r>
              <a:rPr lang="en-US" altLang="zh-CN" sz="1300" dirty="0">
                <a:solidFill>
                  <a:srgbClr val="002060"/>
                </a:solidFill>
              </a:rPr>
              <a:t>et</a:t>
            </a:r>
            <a:r>
              <a:rPr lang="zh-CN" altLang="en-US" sz="1300" dirty="0">
                <a:solidFill>
                  <a:srgbClr val="002060"/>
                </a:solidFill>
              </a:rPr>
              <a:t> </a:t>
            </a:r>
            <a:r>
              <a:rPr lang="en-US" altLang="zh-CN" sz="1300" dirty="0">
                <a:solidFill>
                  <a:srgbClr val="002060"/>
                </a:solidFill>
              </a:rPr>
              <a:t>al.,</a:t>
            </a:r>
            <a:r>
              <a:rPr lang="zh-CN" altLang="en-US" sz="1300" dirty="0">
                <a:solidFill>
                  <a:srgbClr val="002060"/>
                </a:solidFill>
              </a:rPr>
              <a:t> </a:t>
            </a:r>
            <a:r>
              <a:rPr lang="en-US" altLang="zh-CN" sz="1300" dirty="0">
                <a:solidFill>
                  <a:srgbClr val="002060"/>
                </a:solidFill>
              </a:rPr>
              <a:t>2017]</a:t>
            </a:r>
            <a:endParaRPr lang="zh-CN" altLang="en-US" sz="1300" dirty="0">
              <a:solidFill>
                <a:srgbClr val="00206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4BFFAC-85DA-0844-A69F-B11E551D8532}"/>
              </a:ext>
            </a:extLst>
          </p:cNvPr>
          <p:cNvSpPr/>
          <p:nvPr/>
        </p:nvSpPr>
        <p:spPr>
          <a:xfrm>
            <a:off x="11174168" y="2443845"/>
            <a:ext cx="1133203" cy="84585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A6F48-A37C-A349-82B4-AF47F76A5B08}"/>
              </a:ext>
            </a:extLst>
          </p:cNvPr>
          <p:cNvSpPr/>
          <p:nvPr/>
        </p:nvSpPr>
        <p:spPr>
          <a:xfrm>
            <a:off x="12378524" y="2415340"/>
            <a:ext cx="1133203" cy="84585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4FECDC-B984-5141-B631-6BCF8620E42B}"/>
              </a:ext>
            </a:extLst>
          </p:cNvPr>
          <p:cNvSpPr/>
          <p:nvPr/>
        </p:nvSpPr>
        <p:spPr>
          <a:xfrm>
            <a:off x="9673553" y="2966855"/>
            <a:ext cx="352009" cy="70776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367752"/>
            <a:ext cx="11987312" cy="6255249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Multi-Agent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Multi-Car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Racing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New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problem: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Robust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for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Coach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Other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contributions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4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495935"/>
            <a:ext cx="12612332" cy="7076566"/>
          </a:xfrm>
        </p:spPr>
        <p:txBody>
          <a:bodyPr/>
          <a:lstStyle/>
          <a:p>
            <a:r>
              <a:rPr lang="en-US" altLang="zh-CN" sz="3200" dirty="0">
                <a:latin typeface="Calibri"/>
              </a:rPr>
              <a:t>What if different multi-car arenas use different customized rewards?</a:t>
            </a:r>
          </a:p>
          <a:p>
            <a:pPr lvl="1"/>
            <a:r>
              <a:rPr lang="en-US" altLang="zh-CN" sz="2685" dirty="0">
                <a:latin typeface="+mn-lt"/>
              </a:rPr>
              <a:t>Each customer trains the Nash equilibrium policy for its agent</a:t>
            </a:r>
          </a:p>
          <a:p>
            <a:pPr lvl="1"/>
            <a:r>
              <a:rPr lang="en-US" altLang="zh-CN" sz="2685" dirty="0">
                <a:latin typeface="+mn-lt"/>
              </a:rPr>
              <a:t>NE policies of different games may not constitute an equilibrium anymore</a:t>
            </a:r>
          </a:p>
          <a:p>
            <a:pPr lvl="1"/>
            <a:r>
              <a:rPr lang="en-US" altLang="zh-CN" sz="2685" dirty="0">
                <a:latin typeface="+mn-lt"/>
              </a:rPr>
              <a:t>Trained policy should be robust </a:t>
            </a:r>
            <a:r>
              <a:rPr lang="en-US" altLang="zh-CN" sz="2685" dirty="0" err="1">
                <a:latin typeface="+mn-lt"/>
              </a:rPr>
              <a:t>w.r.t</a:t>
            </a:r>
            <a:r>
              <a:rPr lang="en-US" altLang="zh-CN" sz="2685" dirty="0">
                <a:latin typeface="+mn-lt"/>
              </a:rPr>
              <a:t>. this reward uncertainty</a:t>
            </a:r>
          </a:p>
          <a:p>
            <a:endParaRPr lang="en-US" altLang="zh-CN" sz="32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Formally, robust RL + MARL</a:t>
            </a:r>
          </a:p>
          <a:p>
            <a:pPr lvl="1"/>
            <a:r>
              <a:rPr lang="en-US" altLang="zh-CN" sz="2685" dirty="0">
                <a:latin typeface="+mn-lt"/>
              </a:rPr>
              <a:t> Model: robust Markov games [</a:t>
            </a:r>
            <a:r>
              <a:rPr lang="en-US" altLang="zh-CN" sz="2685" dirty="0" err="1">
                <a:latin typeface="+mn-lt"/>
              </a:rPr>
              <a:t>Kardeş</a:t>
            </a:r>
            <a:r>
              <a:rPr lang="en-US" altLang="zh-CN" sz="2685" dirty="0">
                <a:latin typeface="+mn-lt"/>
              </a:rPr>
              <a:t> et al., ’11]</a:t>
            </a: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Uncertainty sets of reward functions           	     and transitions</a:t>
            </a:r>
          </a:p>
          <a:p>
            <a:pPr lvl="1"/>
            <a:r>
              <a:rPr lang="en-US" altLang="zh-CN" sz="2685" dirty="0">
                <a:latin typeface="+mn-lt"/>
              </a:rPr>
              <a:t>“Distribution-free” way to model uncertainty, as in </a:t>
            </a:r>
            <a:r>
              <a:rPr lang="en-US" altLang="zh-CN" sz="2685" i="1" dirty="0">
                <a:latin typeface="+mn-lt"/>
              </a:rPr>
              <a:t>robust optimization </a:t>
            </a:r>
            <a:r>
              <a:rPr lang="en-US" altLang="zh-CN" sz="2685" dirty="0">
                <a:latin typeface="+mn-lt"/>
              </a:rPr>
              <a:t>[</a:t>
            </a:r>
            <a:r>
              <a:rPr lang="en-US" altLang="zh-CN" sz="2685" dirty="0" err="1">
                <a:latin typeface="+mn-lt"/>
              </a:rPr>
              <a:t>Nemirovski</a:t>
            </a:r>
            <a:r>
              <a:rPr lang="en-US" altLang="zh-CN" sz="2685" dirty="0">
                <a:latin typeface="+mn-lt"/>
              </a:rPr>
              <a:t> et al., ’09]</a:t>
            </a: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9E55D-635E-034D-8DAB-CF551D4D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09" y="5328771"/>
            <a:ext cx="6292850" cy="496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8F6736-76F5-3241-AA86-00F49117E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316" y="6278533"/>
            <a:ext cx="1098219" cy="319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A0112-9993-8F41-A092-CBD5AB4DA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042" y="6278533"/>
            <a:ext cx="261798" cy="3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4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96608" y="1404495"/>
            <a:ext cx="13239712" cy="6802245"/>
          </a:xfrm>
        </p:spPr>
        <p:txBody>
          <a:bodyPr/>
          <a:lstStyle/>
          <a:p>
            <a:r>
              <a:rPr lang="en-US" altLang="zh-CN" sz="3200" dirty="0">
                <a:latin typeface="Calibri"/>
              </a:rPr>
              <a:t>Bellman equation</a:t>
            </a:r>
          </a:p>
          <a:p>
            <a:pPr lvl="1"/>
            <a:r>
              <a:rPr lang="en-US" altLang="zh-CN" sz="2685" dirty="0">
                <a:latin typeface="+mn-lt"/>
              </a:rPr>
              <a:t>Fact: an agent plays to optimize the worst-case of “current-stage cost” + “worst-case cost from current-stage on” 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altLang="zh-CN" sz="32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Interesting view: the uncertainty is the decision made by a “nature” agent</a:t>
            </a:r>
          </a:p>
          <a:p>
            <a:r>
              <a:rPr lang="en-US" altLang="zh-CN" sz="3200" dirty="0">
                <a:latin typeface="+mn-lt"/>
              </a:rPr>
              <a:t>Solution concept: robust Markov perfect Nash equilibrium (RMPNE)</a:t>
            </a:r>
          </a:p>
          <a:p>
            <a:pPr lvl="1"/>
            <a:r>
              <a:rPr lang="en-US" altLang="zh-CN" sz="2685" dirty="0">
                <a:latin typeface="+mn-lt"/>
              </a:rPr>
              <a:t>Joint policy 					</a:t>
            </a:r>
            <a:r>
              <a:rPr lang="zh-CN" altLang="en-US" sz="2685" dirty="0">
                <a:latin typeface="+mn-lt"/>
              </a:rPr>
              <a:t>      </a:t>
            </a:r>
            <a:r>
              <a:rPr lang="en-US" altLang="zh-CN" sz="2685" dirty="0">
                <a:latin typeface="+mn-lt"/>
              </a:rPr>
              <a:t>, if for any </a:t>
            </a:r>
            <a:r>
              <a:rPr lang="zh-CN" altLang="en-US" sz="2685" dirty="0">
                <a:latin typeface="+mn-lt"/>
              </a:rPr>
              <a:t>           </a:t>
            </a:r>
            <a:r>
              <a:rPr lang="en-US" altLang="zh-CN" sz="2685" dirty="0">
                <a:latin typeface="+mn-lt"/>
              </a:rPr>
              <a:t>and</a:t>
            </a:r>
            <a:r>
              <a:rPr lang="zh-CN" altLang="en-US" sz="2685" dirty="0">
                <a:latin typeface="+mn-lt"/>
              </a:rPr>
              <a:t>             </a:t>
            </a:r>
            <a:r>
              <a:rPr lang="en-US" altLang="zh-CN" sz="2685" dirty="0">
                <a:latin typeface="+mn-lt"/>
              </a:rPr>
              <a:t>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there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exists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dirty="0"/>
              <a:t>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ACFE3-84A9-664A-844F-FD00A72F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80" y="2978150"/>
            <a:ext cx="9601200" cy="1358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85306-5DEA-4E46-8992-8C37FDB45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994" y="5861245"/>
            <a:ext cx="2677899" cy="39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A9087-CD5E-CC4F-978F-D4C09F2E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265" y="5910705"/>
            <a:ext cx="750072" cy="310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E42E9-7A63-E046-8061-9E2A6A48C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281" y="5896417"/>
            <a:ext cx="872556" cy="335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ED61E8-F339-FB4B-8958-2FBCE66A4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4720" y="6418263"/>
            <a:ext cx="9903460" cy="114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8C88B8-62D2-2F4C-9188-1826FFBB1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4811" y="5887409"/>
            <a:ext cx="2178256" cy="3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5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96608" y="1404495"/>
            <a:ext cx="13239712" cy="68022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>
                <a:latin typeface="Calibri"/>
              </a:rPr>
              <a:t>	</a:t>
            </a:r>
            <a:r>
              <a:rPr lang="en-US" altLang="zh-CN" sz="3200" i="1" dirty="0">
                <a:latin typeface="Calibri"/>
              </a:rPr>
              <a:t>Proposition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1: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with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finite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state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action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spaces</a:t>
            </a:r>
            <a:r>
              <a:rPr lang="zh-CN" altLang="en-US" sz="3200" i="1" dirty="0">
                <a:latin typeface="Calibri"/>
              </a:rPr>
              <a:t>     </a:t>
            </a:r>
            <a:r>
              <a:rPr lang="en-US" altLang="zh-CN" sz="3200" i="1" dirty="0">
                <a:latin typeface="Calibri"/>
              </a:rPr>
              <a:t>and</a:t>
            </a:r>
            <a:r>
              <a:rPr lang="zh-CN" altLang="en-US" sz="3200" i="1" dirty="0">
                <a:latin typeface="Calibri"/>
              </a:rPr>
              <a:t>     </a:t>
            </a:r>
            <a:r>
              <a:rPr lang="en-US" altLang="zh-CN" sz="3200" i="1" dirty="0">
                <a:latin typeface="Calibri"/>
              </a:rPr>
              <a:t>,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and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compact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	uncertain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sets</a:t>
            </a:r>
            <a:r>
              <a:rPr lang="zh-CN" altLang="en-US" sz="3200" i="1" dirty="0">
                <a:latin typeface="Calibri"/>
              </a:rPr>
              <a:t>       </a:t>
            </a:r>
            <a:r>
              <a:rPr lang="en-US" altLang="zh-CN" sz="3200" i="1" dirty="0">
                <a:latin typeface="Calibri"/>
              </a:rPr>
              <a:t>and</a:t>
            </a:r>
            <a:r>
              <a:rPr lang="zh-CN" altLang="en-US" sz="3200" i="1" dirty="0">
                <a:latin typeface="Calibri"/>
              </a:rPr>
              <a:t>     </a:t>
            </a:r>
            <a:r>
              <a:rPr lang="en-US" altLang="zh-CN" sz="3200" i="1" dirty="0">
                <a:latin typeface="Calibri"/>
              </a:rPr>
              <a:t>,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there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always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exists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RMPNE.</a:t>
            </a:r>
          </a:p>
          <a:p>
            <a:r>
              <a:rPr lang="en-US" altLang="zh-CN" sz="3200" dirty="0">
                <a:latin typeface="Calibri"/>
              </a:rPr>
              <a:t>Proof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based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on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 err="1">
                <a:latin typeface="Calibri"/>
              </a:rPr>
              <a:t>Kakutani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fixed-point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theorem,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following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[</a:t>
            </a:r>
            <a:r>
              <a:rPr lang="en-US" altLang="zh-CN" sz="3200" dirty="0" err="1">
                <a:latin typeface="Calibri"/>
              </a:rPr>
              <a:t>Kardeş</a:t>
            </a:r>
            <a:r>
              <a:rPr lang="en-US" altLang="zh-CN" sz="3200" dirty="0">
                <a:latin typeface="Calibri"/>
              </a:rPr>
              <a:t> et al., ’11]</a:t>
            </a:r>
          </a:p>
          <a:p>
            <a:r>
              <a:rPr lang="en-US" altLang="zh-CN" sz="3200" dirty="0">
                <a:latin typeface="Calibri"/>
              </a:rPr>
              <a:t>For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 err="1">
                <a:latin typeface="Calibri"/>
              </a:rPr>
              <a:t>DeepRacer</a:t>
            </a:r>
            <a:r>
              <a:rPr lang="en-US" altLang="zh-CN" sz="3200" dirty="0">
                <a:latin typeface="Calibri"/>
              </a:rPr>
              <a:t>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transition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is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certain,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i.e.,				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then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Bellman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equation</a:t>
            </a:r>
          </a:p>
          <a:p>
            <a:endParaRPr lang="en-US" altLang="zh-CN" sz="3200" dirty="0">
              <a:latin typeface="Calibri"/>
            </a:endParaRPr>
          </a:p>
          <a:p>
            <a:endParaRPr lang="en-US" altLang="zh-CN" sz="2000" dirty="0">
              <a:latin typeface="Calibri"/>
            </a:endParaRPr>
          </a:p>
          <a:p>
            <a:r>
              <a:rPr lang="en-US" altLang="zh-CN" sz="3200" dirty="0">
                <a:latin typeface="Calibri"/>
              </a:rPr>
              <a:t>Nature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policy</a:t>
            </a:r>
            <a:r>
              <a:rPr lang="zh-CN" altLang="en-US" sz="3200" dirty="0">
                <a:latin typeface="Calibri"/>
              </a:rPr>
              <a:t>                          </a:t>
            </a:r>
            <a:r>
              <a:rPr lang="en-US" altLang="zh-CN" sz="3200" dirty="0">
                <a:latin typeface="Calibri"/>
              </a:rPr>
              <a:t>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with</a:t>
            </a:r>
            <a:r>
              <a:rPr lang="zh-CN" altLang="en-US" sz="3200" dirty="0">
                <a:latin typeface="Calibri"/>
              </a:rPr>
              <a:t> </a:t>
            </a:r>
            <a:endParaRPr lang="en-US" altLang="zh-CN" sz="3200" dirty="0">
              <a:latin typeface="Calibri"/>
            </a:endParaRPr>
          </a:p>
          <a:p>
            <a:r>
              <a:rPr lang="en-US" altLang="zh-CN" sz="3200" dirty="0">
                <a:solidFill>
                  <a:srgbClr val="ED3323"/>
                </a:solidFill>
                <a:latin typeface="Calibri"/>
              </a:rPr>
              <a:t>Equivalent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solution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concept: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RMPNE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with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nature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(NRMPNE)</a:t>
            </a:r>
          </a:p>
          <a:p>
            <a:endParaRPr lang="en-US" altLang="zh-CN" sz="3200" dirty="0">
              <a:latin typeface="Calibri"/>
            </a:endParaRPr>
          </a:p>
          <a:p>
            <a:endParaRPr lang="en-US" altLang="zh-CN" sz="3200" dirty="0">
              <a:latin typeface="Calibri"/>
            </a:endParaRPr>
          </a:p>
          <a:p>
            <a:r>
              <a:rPr lang="en-US" altLang="zh-CN" sz="3200" dirty="0">
                <a:latin typeface="Calibri"/>
              </a:rPr>
              <a:t>Existence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of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RMPNE	</a:t>
            </a:r>
            <a:r>
              <a:rPr lang="zh-CN" altLang="en-US" sz="3200" dirty="0">
                <a:latin typeface="Calibri"/>
              </a:rPr>
              <a:t>   </a:t>
            </a:r>
            <a:r>
              <a:rPr lang="en-US" altLang="zh-CN" sz="3200" dirty="0">
                <a:latin typeface="Calibri"/>
              </a:rPr>
              <a:t>existence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of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NRMPNE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with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deterministic</a:t>
            </a:r>
            <a:r>
              <a:rPr lang="zh-CN" altLang="en-US" sz="3200" dirty="0">
                <a:latin typeface="Calibri"/>
              </a:rPr>
              <a:t>  </a:t>
            </a:r>
            <a:endParaRPr lang="en-US" altLang="zh-CN" sz="3200" dirty="0"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Existence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Equilibrium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A9BD5-1C22-7148-860B-258775E81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520" y="1559943"/>
            <a:ext cx="306802" cy="342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AA92B1-B74A-B14F-83AA-C9D0F2AA7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051" y="1558194"/>
            <a:ext cx="342900" cy="365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6D9D6-E05F-D04A-A5D8-708A26F08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692" y="2010534"/>
            <a:ext cx="374927" cy="408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035BF-3BD6-394B-AD58-2B2418A71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242" y="2026576"/>
            <a:ext cx="302560" cy="364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F423D4-5686-4F45-A9F5-81377D2E0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470" y="3160917"/>
            <a:ext cx="1941788" cy="418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435366-BF75-0C45-B042-FE666FEC0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394" y="3624933"/>
            <a:ext cx="11305892" cy="10104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359443-1B06-9F48-830D-FBB537DD2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2004" y="4704448"/>
            <a:ext cx="2173361" cy="443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96738A-B660-9B4D-A171-412869AD98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2224" y="4655763"/>
            <a:ext cx="2328585" cy="4358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F5FF7-C20F-2C45-8C5C-500EF0E87B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61" y="5713714"/>
            <a:ext cx="13177529" cy="11047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EBCD50-EE4C-F64E-BDFC-4993ED6438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8096" y="5251724"/>
            <a:ext cx="2616279" cy="373754"/>
          </a:xfrm>
          <a:prstGeom prst="rect">
            <a:avLst/>
          </a:prstGeom>
        </p:spPr>
      </p:pic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F5869B45-A687-EA46-BC85-4122B79B2589}"/>
              </a:ext>
            </a:extLst>
          </p:cNvPr>
          <p:cNvSpPr/>
          <p:nvPr/>
        </p:nvSpPr>
        <p:spPr>
          <a:xfrm>
            <a:off x="4371509" y="7121301"/>
            <a:ext cx="594999" cy="24558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BE91A6-AC2B-4046-ACBB-FF4251FF26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02931" y="6972461"/>
            <a:ext cx="1795365" cy="5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367752"/>
            <a:ext cx="11987312" cy="6255249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Multi-Agent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Multi-Car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Racing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New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problem: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Robust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Algorithms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Results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for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Coach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Other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contributions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7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96608" y="1404495"/>
            <a:ext cx="13239712" cy="6802245"/>
          </a:xfrm>
        </p:spPr>
        <p:txBody>
          <a:bodyPr/>
          <a:lstStyle/>
          <a:p>
            <a:r>
              <a:rPr lang="en-US" altLang="zh-CN" sz="3200" dirty="0">
                <a:latin typeface="Calibri"/>
              </a:rPr>
              <a:t>Known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model: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value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iteration</a:t>
            </a:r>
          </a:p>
          <a:p>
            <a:endParaRPr lang="en-US" altLang="zh-CN" sz="3200" dirty="0">
              <a:latin typeface="Calibri"/>
            </a:endParaRPr>
          </a:p>
          <a:p>
            <a:endParaRPr lang="en-US" altLang="zh-CN" sz="3200" dirty="0">
              <a:latin typeface="Calibri"/>
            </a:endParaRPr>
          </a:p>
          <a:p>
            <a:endParaRPr lang="en-US" altLang="zh-CN" sz="3200" dirty="0">
              <a:latin typeface="Calibri"/>
            </a:endParaRPr>
          </a:p>
          <a:p>
            <a:pPr lvl="1"/>
            <a:r>
              <a:rPr lang="en-US" altLang="zh-CN" sz="2685" dirty="0">
                <a:latin typeface="Calibri"/>
              </a:rPr>
              <a:t>Converges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if</a:t>
            </a:r>
            <a:r>
              <a:rPr lang="zh-CN" altLang="en-US" sz="2685" dirty="0">
                <a:latin typeface="Calibri"/>
              </a:rPr>
              <a:t>      </a:t>
            </a:r>
            <a:r>
              <a:rPr lang="en-US" altLang="zh-CN" sz="2685" dirty="0">
                <a:latin typeface="Calibri"/>
              </a:rPr>
              <a:t>is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contracting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mapping</a:t>
            </a:r>
            <a:r>
              <a:rPr lang="zh-CN" altLang="en-US" sz="2685" dirty="0">
                <a:latin typeface="Calibri"/>
              </a:rPr>
              <a:t> </a:t>
            </a:r>
            <a:endParaRPr lang="en-US" altLang="zh-CN" sz="2685" dirty="0">
              <a:latin typeface="Calibri"/>
            </a:endParaRPr>
          </a:p>
          <a:p>
            <a:r>
              <a:rPr lang="en-US" altLang="zh-CN" sz="3200" dirty="0">
                <a:latin typeface="Calibri"/>
              </a:rPr>
              <a:t>Unknown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model: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Q-learning</a:t>
            </a:r>
          </a:p>
          <a:p>
            <a:pPr lvl="1"/>
            <a:r>
              <a:rPr lang="en-US" altLang="zh-CN" sz="2685" dirty="0">
                <a:latin typeface="Calibri"/>
              </a:rPr>
              <a:t>Bellman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equation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for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Q-value:</a:t>
            </a:r>
          </a:p>
          <a:p>
            <a:pPr lvl="1"/>
            <a:endParaRPr lang="en-US" altLang="zh-CN" sz="2685" dirty="0">
              <a:latin typeface="Calibri"/>
            </a:endParaRPr>
          </a:p>
          <a:p>
            <a:pPr lvl="1"/>
            <a:r>
              <a:rPr lang="en-US" altLang="zh-CN" sz="2685" dirty="0">
                <a:latin typeface="Calibri"/>
              </a:rPr>
              <a:t>Learning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update</a:t>
            </a:r>
            <a:endParaRPr lang="en-US" altLang="zh-CN" sz="3200" dirty="0">
              <a:latin typeface="Calibri"/>
            </a:endParaRPr>
          </a:p>
          <a:p>
            <a:pPr marL="524751" lvl="1" indent="0">
              <a:buNone/>
            </a:pPr>
            <a:r>
              <a:rPr lang="zh-CN" altLang="en-US" sz="2685" dirty="0">
                <a:latin typeface="Calibri"/>
              </a:rPr>
              <a:t>    </a:t>
            </a:r>
            <a:endParaRPr lang="en-US" altLang="zh-CN" sz="2685" dirty="0">
              <a:latin typeface="Calibri"/>
            </a:endParaRPr>
          </a:p>
          <a:p>
            <a:pPr marL="524751" lvl="1" indent="0">
              <a:buNone/>
            </a:pPr>
            <a:endParaRPr lang="en-US" altLang="zh-CN" sz="1500" dirty="0">
              <a:latin typeface="Calibri"/>
            </a:endParaRPr>
          </a:p>
          <a:p>
            <a:pPr marL="524751" lvl="1" indent="0">
              <a:buNone/>
            </a:pPr>
            <a:r>
              <a:rPr lang="zh-CN" altLang="en-US" sz="2685" dirty="0">
                <a:latin typeface="Calibri"/>
              </a:rPr>
              <a:t>    </a:t>
            </a:r>
            <a:r>
              <a:rPr lang="en-US" altLang="zh-CN" sz="2685" dirty="0">
                <a:latin typeface="Calibri"/>
              </a:rPr>
              <a:t>where</a:t>
            </a:r>
            <a:r>
              <a:rPr lang="zh-CN" altLang="en-US" sz="2685" dirty="0">
                <a:latin typeface="Calibri"/>
              </a:rPr>
              <a:t>         </a:t>
            </a:r>
            <a:r>
              <a:rPr lang="en-US" altLang="zh-CN" sz="2685" dirty="0">
                <a:latin typeface="Calibri"/>
              </a:rPr>
              <a:t>and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	</a:t>
            </a:r>
            <a:r>
              <a:rPr lang="zh-CN" altLang="en-US" sz="2685" dirty="0">
                <a:latin typeface="Calibri"/>
              </a:rPr>
              <a:t>    </a:t>
            </a:r>
            <a:r>
              <a:rPr lang="en-US" altLang="zh-CN" sz="2685" dirty="0">
                <a:latin typeface="Calibri"/>
              </a:rPr>
              <a:t>are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equilibrium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policies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that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solve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i="1" dirty="0">
                <a:latin typeface="Calibri"/>
              </a:rPr>
              <a:t>stage-game</a:t>
            </a:r>
            <a:endParaRPr lang="en-US" altLang="zh-CN" sz="2685" dirty="0"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Value-based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CE6AC8-185B-4946-995F-EDA72BA3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53" y="1887661"/>
            <a:ext cx="9855320" cy="1809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E4E6F0-DCF4-2245-ABDD-AB3224944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99" y="3811760"/>
            <a:ext cx="336382" cy="383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292EC-28AD-B944-A1E8-75D41949E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704" y="4723405"/>
            <a:ext cx="6367817" cy="8298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DA2159-2ED2-3949-AA72-88218F38E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750" y="5838270"/>
            <a:ext cx="7360311" cy="1041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359DCD-0E16-FE47-BD66-4EC23386E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05" t="53018" r="69669"/>
          <a:stretch/>
        </p:blipFill>
        <p:spPr>
          <a:xfrm>
            <a:off x="2354211" y="7061809"/>
            <a:ext cx="487680" cy="4894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18A766-966B-8E47-A69F-E5C74A388B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946" t="56484" r="38256"/>
          <a:stretch/>
        </p:blipFill>
        <p:spPr>
          <a:xfrm>
            <a:off x="3570420" y="7138449"/>
            <a:ext cx="426720" cy="4533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7E4B8D-315B-3F4E-A99A-D0EEAAE80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8675" y="7160989"/>
            <a:ext cx="2015448" cy="3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5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84314" y="1404495"/>
            <a:ext cx="13239712" cy="68022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i="1" dirty="0">
                <a:latin typeface="Calibri"/>
              </a:rPr>
              <a:t>	Theorem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2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(Informal):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Under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the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same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assumptions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on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the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learning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rate</a:t>
            </a:r>
            <a:r>
              <a:rPr lang="zh-CN" altLang="en-US" sz="3200" i="1" dirty="0">
                <a:latin typeface="Calibri"/>
              </a:rPr>
              <a:t>      </a:t>
            </a:r>
            <a:r>
              <a:rPr lang="en-US" altLang="zh-CN" sz="3200" i="1" dirty="0">
                <a:latin typeface="Calibri"/>
              </a:rPr>
              <a:t>,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	the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exploration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policy,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and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the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equilibrium-point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properties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as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Nash-Q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	learning[Hu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and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Wellman ’00],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Q-learning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for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robust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MARL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converges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to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the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	RMPNE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almost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surely.</a:t>
            </a:r>
          </a:p>
          <a:p>
            <a:r>
              <a:rPr lang="en-US" altLang="zh-CN" sz="3200" dirty="0">
                <a:latin typeface="Calibri"/>
              </a:rPr>
              <a:t>Proof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borrows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the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idea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from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[Hu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and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Wellman ’00]</a:t>
            </a:r>
          </a:p>
          <a:p>
            <a:r>
              <a:rPr lang="en-US" altLang="zh-CN" sz="3200" dirty="0">
                <a:latin typeface="Calibri"/>
              </a:rPr>
              <a:t>However,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all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agents’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Q-value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estimates					</a:t>
            </a:r>
            <a:r>
              <a:rPr lang="zh-CN" altLang="en-US" sz="3200" dirty="0">
                <a:latin typeface="Calibri"/>
              </a:rPr>
              <a:t>  </a:t>
            </a:r>
            <a:r>
              <a:rPr lang="en-US" altLang="zh-CN" sz="3200" dirty="0">
                <a:latin typeface="Calibri"/>
              </a:rPr>
              <a:t>needs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to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be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maintained</a:t>
            </a:r>
          </a:p>
          <a:p>
            <a:r>
              <a:rPr lang="en-US" altLang="zh-CN" sz="3200" dirty="0">
                <a:latin typeface="Calibri"/>
              </a:rPr>
              <a:t>Cannot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have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“decentralized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execution”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Value-based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19970-7B25-094E-9EBE-14F23351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2" y="1484705"/>
            <a:ext cx="440411" cy="448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7312D7-53E5-F244-AC92-B525A554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563" y="4171862"/>
            <a:ext cx="2231212" cy="3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3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508402"/>
            <a:ext cx="13239712" cy="6802245"/>
          </a:xfrm>
        </p:spPr>
        <p:txBody>
          <a:bodyPr/>
          <a:lstStyle/>
          <a:p>
            <a:r>
              <a:rPr lang="en-US" altLang="zh-CN" sz="3200" dirty="0">
                <a:latin typeface="Calibri"/>
              </a:rPr>
              <a:t>Parameterize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the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policies							</a:t>
            </a:r>
            <a:r>
              <a:rPr lang="zh-CN" altLang="en-US" sz="3200" dirty="0">
                <a:latin typeface="Calibri"/>
              </a:rPr>
              <a:t>   </a:t>
            </a:r>
            <a:r>
              <a:rPr lang="en-US" altLang="zh-CN" sz="3200" dirty="0">
                <a:latin typeface="Calibri"/>
              </a:rPr>
              <a:t>,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with</a:t>
            </a:r>
            <a:r>
              <a:rPr lang="zh-CN" altLang="en-US" sz="3200" dirty="0">
                <a:latin typeface="Calibri"/>
              </a:rPr>
              <a:t>  </a:t>
            </a:r>
            <a:endParaRPr lang="en-US" altLang="zh-CN" sz="3200" dirty="0">
              <a:latin typeface="Calibri"/>
            </a:endParaRPr>
          </a:p>
          <a:p>
            <a:r>
              <a:rPr lang="en-US" altLang="zh-CN" sz="3200" dirty="0">
                <a:latin typeface="Calibri"/>
              </a:rPr>
              <a:t>Value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functions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given</a:t>
            </a:r>
            <a:r>
              <a:rPr lang="zh-CN" altLang="en-US" sz="3200" dirty="0">
                <a:latin typeface="Calibri"/>
              </a:rPr>
              <a:t> </a:t>
            </a:r>
            <a:endParaRPr lang="en-US" altLang="zh-CN" sz="3200" dirty="0">
              <a:latin typeface="Calibri"/>
            </a:endParaRPr>
          </a:p>
          <a:p>
            <a:pPr marL="0" indent="0">
              <a:buNone/>
            </a:pPr>
            <a:endParaRPr lang="en-US" altLang="zh-CN" sz="3200" dirty="0">
              <a:latin typeface="Calibri"/>
            </a:endParaRPr>
          </a:p>
          <a:p>
            <a:pPr marL="0" indent="0">
              <a:buNone/>
            </a:pPr>
            <a:endParaRPr lang="en-US" altLang="zh-CN" sz="3200" dirty="0">
              <a:latin typeface="Calibri"/>
            </a:endParaRPr>
          </a:p>
          <a:p>
            <a:pPr marL="0" indent="0">
              <a:buNone/>
            </a:pPr>
            <a:endParaRPr lang="en-US" altLang="zh-CN" sz="5900" dirty="0">
              <a:latin typeface="Calibri"/>
            </a:endParaRPr>
          </a:p>
          <a:p>
            <a:pPr marL="0" indent="0">
              <a:buNone/>
            </a:pPr>
            <a:endParaRPr lang="en-US" altLang="zh-CN" sz="1000" dirty="0">
              <a:latin typeface="Calibri"/>
            </a:endParaRPr>
          </a:p>
          <a:p>
            <a:pPr marL="0" indent="0">
              <a:buNone/>
            </a:pPr>
            <a:r>
              <a:rPr lang="en-US" altLang="zh-CN" sz="3200" dirty="0">
                <a:latin typeface="Calibri"/>
              </a:rPr>
              <a:t>	</a:t>
            </a:r>
            <a:r>
              <a:rPr lang="en-US" altLang="zh-CN" sz="3200" i="1">
                <a:latin typeface="Calibri"/>
              </a:rPr>
              <a:t>Theorem</a:t>
            </a:r>
            <a:r>
              <a:rPr lang="zh-CN" altLang="en-US" sz="3200" i="1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3</a:t>
            </a:r>
            <a:r>
              <a:rPr lang="zh-CN" altLang="en-US" sz="3200" i="1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[Policy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Gradient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Theorem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for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Robust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MARL]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The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policy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gradients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	</a:t>
            </a:r>
            <a:r>
              <a:rPr lang="en-US" altLang="zh-CN" sz="3200" i="1" dirty="0" err="1">
                <a:latin typeface="Calibri"/>
              </a:rPr>
              <a:t>w.r.t</a:t>
            </a:r>
            <a:r>
              <a:rPr lang="en-US" altLang="zh-CN" sz="3200" i="1" dirty="0">
                <a:latin typeface="Calibri"/>
              </a:rPr>
              <a:t>.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each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agent’s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parameter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have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the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following</a:t>
            </a:r>
            <a:r>
              <a:rPr lang="zh-CN" altLang="en-US" sz="3200" i="1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form: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Policy-based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483AB-F498-2047-879E-88E53C14D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22" y="1629500"/>
            <a:ext cx="3494901" cy="369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55015-3A44-314D-B5DB-FC4A7DB4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501" y="1645687"/>
            <a:ext cx="2286568" cy="365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8617A-994A-344E-9595-776817F01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86060" b="-6090"/>
          <a:stretch/>
        </p:blipFill>
        <p:spPr>
          <a:xfrm>
            <a:off x="4599661" y="2233238"/>
            <a:ext cx="487178" cy="391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381CFF-42DC-F94F-8CBA-D4A5D5591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697" y="2600488"/>
            <a:ext cx="8114958" cy="1102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68AF8-0981-B945-AD08-D9C0191AD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405" y="3678928"/>
            <a:ext cx="8922449" cy="11127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393D3-0E04-FB49-8C31-C0BEBBD3A149}"/>
              </a:ext>
            </a:extLst>
          </p:cNvPr>
          <p:cNvGrpSpPr/>
          <p:nvPr/>
        </p:nvGrpSpPr>
        <p:grpSpPr>
          <a:xfrm>
            <a:off x="3830764" y="6201684"/>
            <a:ext cx="7189421" cy="1405572"/>
            <a:chOff x="3830764" y="6201684"/>
            <a:chExt cx="7189421" cy="140557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D885CF-8D5B-0746-A07C-F3DB9E22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0764" y="6201684"/>
              <a:ext cx="7189421" cy="140557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F070D6-A7FD-F24C-B620-71FFE6E937EE}"/>
                </a:ext>
              </a:extLst>
            </p:cNvPr>
            <p:cNvSpPr/>
            <p:nvPr/>
          </p:nvSpPr>
          <p:spPr>
            <a:xfrm>
              <a:off x="9165021" y="7189076"/>
              <a:ext cx="199697" cy="157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35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0D4B07-DAFD-B543-A35C-323A6D7B6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75469"/>
              </p:ext>
            </p:extLst>
          </p:nvPr>
        </p:nvGraphicFramePr>
        <p:xfrm>
          <a:off x="610625" y="1619081"/>
          <a:ext cx="12904837" cy="558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006">
                  <a:extLst>
                    <a:ext uri="{9D8B030D-6E8A-4147-A177-3AD203B41FA5}">
                      <a16:colId xmlns:a16="http://schemas.microsoft.com/office/drawing/2014/main" val="2821635252"/>
                    </a:ext>
                  </a:extLst>
                </a:gridCol>
                <a:gridCol w="2330245">
                  <a:extLst>
                    <a:ext uri="{9D8B030D-6E8A-4147-A177-3AD203B41FA5}">
                      <a16:colId xmlns:a16="http://schemas.microsoft.com/office/drawing/2014/main" val="1444532094"/>
                    </a:ext>
                  </a:extLst>
                </a:gridCol>
                <a:gridCol w="3185650">
                  <a:extLst>
                    <a:ext uri="{9D8B030D-6E8A-4147-A177-3AD203B41FA5}">
                      <a16:colId xmlns:a16="http://schemas.microsoft.com/office/drawing/2014/main" val="2645708876"/>
                    </a:ext>
                  </a:extLst>
                </a:gridCol>
                <a:gridCol w="2580968">
                  <a:extLst>
                    <a:ext uri="{9D8B030D-6E8A-4147-A177-3AD203B41FA5}">
                      <a16:colId xmlns:a16="http://schemas.microsoft.com/office/drawing/2014/main" val="310008702"/>
                    </a:ext>
                  </a:extLst>
                </a:gridCol>
                <a:gridCol w="2580968">
                  <a:extLst>
                    <a:ext uri="{9D8B030D-6E8A-4147-A177-3AD203B41FA5}">
                      <a16:colId xmlns:a16="http://schemas.microsoft.com/office/drawing/2014/main" val="457861982"/>
                    </a:ext>
                  </a:extLst>
                </a:gridCol>
              </a:tblGrid>
              <a:tr h="103173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2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Stage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1: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Object-Avoidance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2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Stage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2: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Racing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with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Fixed-Policy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Opponent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Stage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3: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Multi-Car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Racing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Longer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Term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32986"/>
                  </a:ext>
                </a:extLst>
              </a:tr>
              <a:tr h="1031739">
                <a:tc rowSpan="2">
                  <a:txBody>
                    <a:bodyPr/>
                    <a:lstStyle/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</a:rPr>
                        <a:t>Science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CN" sz="2400" dirty="0"/>
                    </a:p>
                    <a:p>
                      <a:pPr algn="ctr"/>
                      <a:r>
                        <a:rPr lang="en-US" altLang="zh-CN" sz="2400" dirty="0"/>
                        <a:t>Design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reward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function</a:t>
                      </a:r>
                      <a:r>
                        <a:rPr lang="zh-CN" altLang="en-US" sz="240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12284B"/>
                          </a:solidFill>
                        </a:rPr>
                        <a:t>Formulate</a:t>
                      </a:r>
                      <a:r>
                        <a:rPr lang="zh-CN" altLang="en-US" sz="2400" dirty="0">
                          <a:solidFill>
                            <a:srgbClr val="12284B"/>
                          </a:solidFill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ED3323"/>
                          </a:solidFill>
                        </a:rPr>
                        <a:t>Robust</a:t>
                      </a:r>
                      <a:r>
                        <a:rPr lang="zh-CN" altLang="en-US" sz="2400" dirty="0">
                          <a:solidFill>
                            <a:srgbClr val="12284B"/>
                          </a:solidFill>
                        </a:rPr>
                        <a:t> </a:t>
                      </a:r>
                      <a:r>
                        <a:rPr lang="en-US" altLang="zh-CN" sz="2400" dirty="0"/>
                        <a:t>MARL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motivated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from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 err="1"/>
                        <a:t>DeepRacer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Organize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 err="1"/>
                        <a:t>DeepRacer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MARL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reading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group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88337"/>
                  </a:ext>
                </a:extLst>
              </a:tr>
              <a:tr h="134919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CN" sz="25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sz="2500" dirty="0">
                          <a:solidFill>
                            <a:srgbClr val="FF0000"/>
                          </a:solidFill>
                        </a:rPr>
                        <a:t>Warm</a:t>
                      </a:r>
                      <a:r>
                        <a:rPr lang="zh-CN" altLang="en-US" sz="25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500" dirty="0">
                          <a:solidFill>
                            <a:srgbClr val="FF0000"/>
                          </a:solidFill>
                        </a:rPr>
                        <a:t>start</a:t>
                      </a:r>
                      <a:r>
                        <a:rPr lang="zh-CN" altLang="en-US" sz="25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500" dirty="0"/>
                        <a:t>to</a:t>
                      </a:r>
                      <a:r>
                        <a:rPr lang="zh-CN" altLang="en-US" sz="2500" dirty="0"/>
                        <a:t> </a:t>
                      </a:r>
                      <a:r>
                        <a:rPr lang="en-US" altLang="zh-CN" sz="2500" dirty="0"/>
                        <a:t>improve</a:t>
                      </a:r>
                      <a:r>
                        <a:rPr lang="zh-CN" altLang="en-US" sz="2500" dirty="0"/>
                        <a:t> </a:t>
                      </a:r>
                      <a:r>
                        <a:rPr lang="en-US" altLang="zh-CN" sz="2500" dirty="0"/>
                        <a:t>sample-efficiency</a:t>
                      </a:r>
                      <a:endParaRPr lang="en-US" sz="2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50" dirty="0"/>
                    </a:p>
                    <a:p>
                      <a:pPr algn="ctr"/>
                      <a:endParaRPr lang="en-US" altLang="zh-CN" sz="500" dirty="0"/>
                    </a:p>
                    <a:p>
                      <a:pPr algn="ctr"/>
                      <a:r>
                        <a:rPr lang="en-US" altLang="zh-CN" sz="2400" dirty="0"/>
                        <a:t>Develop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>
                          <a:solidFill>
                            <a:srgbClr val="ED3323"/>
                          </a:solidFill>
                        </a:rPr>
                        <a:t>theory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for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Robust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MARL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Present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and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brainstorm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ideas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on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MARL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53776"/>
                  </a:ext>
                </a:extLst>
              </a:tr>
              <a:tr h="1031739">
                <a:tc>
                  <a:txBody>
                    <a:bodyPr/>
                    <a:lstStyle/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</a:rPr>
                        <a:t>Engineering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dirty="0"/>
                    </a:p>
                    <a:p>
                      <a:pPr algn="ctr"/>
                      <a:r>
                        <a:rPr lang="en-US" altLang="zh-CN" sz="2400" dirty="0"/>
                        <a:t>Real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track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test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Build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MADDPG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[Lowe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’17]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with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one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learner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car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Coach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50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TO</a:t>
                      </a:r>
                      <a:r>
                        <a:rPr lang="zh-CN" altLang="en-US" sz="24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DO:</a:t>
                      </a:r>
                      <a:r>
                        <a:rPr lang="zh-CN" altLang="en-US" sz="24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Test</a:t>
                      </a:r>
                      <a:r>
                        <a:rPr lang="zh-CN" altLang="en-US" sz="24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algorithms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Build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MARL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framework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Coach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codebase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10209"/>
                  </a:ext>
                </a:extLst>
              </a:tr>
              <a:tr h="714281">
                <a:tc>
                  <a:txBody>
                    <a:bodyPr/>
                    <a:lstStyle/>
                    <a:p>
                      <a:pPr algn="ctr"/>
                      <a:endParaRPr lang="en-US" altLang="zh-CN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+mn-lt"/>
                        </a:rPr>
                        <a:t>Documentation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CN" sz="1050" dirty="0"/>
                    </a:p>
                    <a:p>
                      <a:pPr algn="ctr"/>
                      <a:r>
                        <a:rPr lang="en-US" altLang="zh-CN" sz="2400" dirty="0"/>
                        <a:t>Report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&amp;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Quip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doc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50" dirty="0"/>
                    </a:p>
                    <a:p>
                      <a:pPr algn="ctr"/>
                      <a:r>
                        <a:rPr lang="en-US" altLang="zh-CN" sz="2400" dirty="0"/>
                        <a:t>Paper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draft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Idea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Bank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for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 err="1"/>
                        <a:t>DeepRacer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6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5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508402"/>
            <a:ext cx="13239712" cy="6802245"/>
          </a:xfrm>
        </p:spPr>
        <p:txBody>
          <a:bodyPr/>
          <a:lstStyle/>
          <a:p>
            <a:r>
              <a:rPr lang="en-US" altLang="zh-CN" sz="3200" dirty="0">
                <a:latin typeface="Calibri"/>
              </a:rPr>
              <a:t>Also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parameterize	</a:t>
            </a:r>
            <a:r>
              <a:rPr lang="zh-CN" altLang="en-US" sz="3200" dirty="0">
                <a:latin typeface="Calibri"/>
              </a:rPr>
              <a:t>    </a:t>
            </a:r>
            <a:r>
              <a:rPr lang="en-US" altLang="zh-CN" sz="3200" dirty="0">
                <a:latin typeface="Calibri"/>
              </a:rPr>
              <a:t>by</a:t>
            </a:r>
            <a:r>
              <a:rPr lang="zh-CN" altLang="en-US" sz="3200" dirty="0">
                <a:latin typeface="Calibri"/>
              </a:rPr>
              <a:t>  </a:t>
            </a:r>
            <a:endParaRPr lang="en-US" altLang="zh-CN" sz="3200" dirty="0">
              <a:latin typeface="Calibri"/>
            </a:endParaRPr>
          </a:p>
          <a:p>
            <a:r>
              <a:rPr lang="en-US" altLang="zh-CN" sz="3200" dirty="0">
                <a:latin typeface="Calibri"/>
              </a:rPr>
              <a:t>Two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timescale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i="1" dirty="0">
                <a:latin typeface="Calibri"/>
              </a:rPr>
              <a:t>online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updates:</a:t>
            </a:r>
          </a:p>
          <a:p>
            <a:endParaRPr lang="en-US" altLang="zh-CN" sz="3200" dirty="0">
              <a:latin typeface="Calibri"/>
            </a:endParaRPr>
          </a:p>
          <a:p>
            <a:endParaRPr lang="en-US" altLang="zh-CN" sz="3200" dirty="0">
              <a:latin typeface="Calibri"/>
            </a:endParaRPr>
          </a:p>
          <a:p>
            <a:endParaRPr lang="en-US" altLang="zh-CN" sz="3200" dirty="0">
              <a:latin typeface="Calibri"/>
            </a:endParaRPr>
          </a:p>
          <a:p>
            <a:endParaRPr lang="en-US" altLang="zh-CN" sz="3200" dirty="0">
              <a:latin typeface="Calibri"/>
            </a:endParaRPr>
          </a:p>
          <a:p>
            <a:endParaRPr lang="en-US" altLang="zh-CN" sz="3200" dirty="0">
              <a:latin typeface="Calibri"/>
            </a:endParaRPr>
          </a:p>
          <a:p>
            <a:endParaRPr lang="en-US" altLang="zh-CN" sz="3200" dirty="0">
              <a:latin typeface="Calibri"/>
            </a:endParaRPr>
          </a:p>
          <a:p>
            <a:r>
              <a:rPr lang="en-US" altLang="zh-CN" sz="3200" dirty="0">
                <a:latin typeface="Calibri"/>
              </a:rPr>
              <a:t>Fits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in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“centralized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critic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+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decentralized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actor”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framework</a:t>
            </a:r>
          </a:p>
          <a:p>
            <a:pPr marL="0" indent="0">
              <a:buNone/>
            </a:pPr>
            <a:endParaRPr lang="en-US" altLang="zh-CN" sz="3200" dirty="0">
              <a:latin typeface="Calibri"/>
            </a:endParaRPr>
          </a:p>
          <a:p>
            <a:pPr marL="0" indent="0">
              <a:buNone/>
            </a:pPr>
            <a:endParaRPr lang="en-US" altLang="zh-CN" sz="3200" dirty="0">
              <a:latin typeface="Calibri"/>
            </a:endParaRPr>
          </a:p>
          <a:p>
            <a:pPr marL="0" indent="0">
              <a:buNone/>
            </a:pPr>
            <a:endParaRPr lang="en-US" altLang="zh-CN" sz="5900" dirty="0">
              <a:latin typeface="Calibri"/>
            </a:endParaRPr>
          </a:p>
          <a:p>
            <a:pPr marL="0" indent="0">
              <a:buNone/>
            </a:pPr>
            <a:endParaRPr lang="en-US" altLang="zh-CN" sz="1000" dirty="0">
              <a:latin typeface="Calibri"/>
            </a:endParaRPr>
          </a:p>
          <a:p>
            <a:pPr marL="0" indent="0">
              <a:buNone/>
            </a:pPr>
            <a:r>
              <a:rPr lang="en-US" altLang="zh-CN" sz="3200" dirty="0">
                <a:latin typeface="Calibri"/>
              </a:rPr>
              <a:t>	</a:t>
            </a:r>
            <a:endParaRPr lang="en-US" altLang="zh-CN" sz="3200" i="1" dirty="0">
              <a:latin typeface="Calibri"/>
            </a:endParaRPr>
          </a:p>
          <a:p>
            <a:pPr marL="0" indent="0">
              <a:buNone/>
            </a:pPr>
            <a:endParaRPr lang="en-US" altLang="zh-CN" sz="3200" i="1" dirty="0"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Actor-Critic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22D329-C8E1-9442-B3CE-D2949CC1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623" y="3002152"/>
            <a:ext cx="744220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49D141-8901-F142-8422-4D49A6CD8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87" y="2235896"/>
            <a:ext cx="2303088" cy="400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F579C1-C313-934C-84FA-E9932EB9D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198" y="1594495"/>
            <a:ext cx="543096" cy="500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C8A502-3D88-BC45-AE24-9F525BCD0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972" y="1594495"/>
            <a:ext cx="527038" cy="429817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B651D0C0-4AAF-6B49-B67C-18FC9A352DD2}"/>
              </a:ext>
            </a:extLst>
          </p:cNvPr>
          <p:cNvSpPr/>
          <p:nvPr/>
        </p:nvSpPr>
        <p:spPr>
          <a:xfrm>
            <a:off x="3673929" y="3027359"/>
            <a:ext cx="228600" cy="12454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19E53-79D6-F44F-BF00-BFE4974B22DF}"/>
              </a:ext>
            </a:extLst>
          </p:cNvPr>
          <p:cNvSpPr txBox="1"/>
          <p:nvPr/>
        </p:nvSpPr>
        <p:spPr>
          <a:xfrm>
            <a:off x="1910443" y="329837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294B"/>
                </a:solidFill>
              </a:rPr>
              <a:t>Critic</a:t>
            </a:r>
            <a:endParaRPr lang="en-US" dirty="0">
              <a:solidFill>
                <a:srgbClr val="13294B"/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B4A3A0A-D617-FC4A-B7F3-2B778A64900A}"/>
              </a:ext>
            </a:extLst>
          </p:cNvPr>
          <p:cNvSpPr/>
          <p:nvPr/>
        </p:nvSpPr>
        <p:spPr>
          <a:xfrm>
            <a:off x="3673929" y="4447679"/>
            <a:ext cx="228600" cy="12454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F873B-3DF0-FE4B-96DF-556C63EEC9A4}"/>
              </a:ext>
            </a:extLst>
          </p:cNvPr>
          <p:cNvSpPr txBox="1"/>
          <p:nvPr/>
        </p:nvSpPr>
        <p:spPr>
          <a:xfrm>
            <a:off x="1910443" y="471869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294B"/>
                </a:solidFill>
              </a:rPr>
              <a:t>Actor</a:t>
            </a:r>
            <a:endParaRPr lang="en-US" dirty="0">
              <a:solidFill>
                <a:srgbClr val="132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2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508402"/>
            <a:ext cx="13239712" cy="6802245"/>
          </a:xfrm>
        </p:spPr>
        <p:txBody>
          <a:bodyPr/>
          <a:lstStyle/>
          <a:p>
            <a:r>
              <a:rPr lang="en-US" altLang="zh-CN" sz="3200" dirty="0">
                <a:latin typeface="Calibri"/>
              </a:rPr>
              <a:t>Pseudocode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for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batch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version:</a:t>
            </a:r>
          </a:p>
          <a:p>
            <a:endParaRPr lang="en-US" altLang="zh-CN" sz="3200" dirty="0">
              <a:latin typeface="Calibri"/>
            </a:endParaRPr>
          </a:p>
          <a:p>
            <a:pPr marL="0" indent="0">
              <a:buNone/>
            </a:pPr>
            <a:endParaRPr lang="en-US" altLang="zh-CN" sz="3200" dirty="0">
              <a:latin typeface="Calibri"/>
            </a:endParaRPr>
          </a:p>
          <a:p>
            <a:pPr marL="0" indent="0">
              <a:buNone/>
            </a:pPr>
            <a:endParaRPr lang="en-US" altLang="zh-CN" sz="3200" dirty="0">
              <a:latin typeface="Calibri"/>
            </a:endParaRPr>
          </a:p>
          <a:p>
            <a:pPr marL="0" indent="0">
              <a:buNone/>
            </a:pPr>
            <a:endParaRPr lang="en-US" altLang="zh-CN" sz="5900" dirty="0">
              <a:latin typeface="Calibri"/>
            </a:endParaRPr>
          </a:p>
          <a:p>
            <a:pPr marL="0" indent="0">
              <a:buNone/>
            </a:pPr>
            <a:endParaRPr lang="en-US" altLang="zh-CN" sz="1000" dirty="0">
              <a:latin typeface="Calibri"/>
            </a:endParaRPr>
          </a:p>
          <a:p>
            <a:pPr marL="0" indent="0">
              <a:buNone/>
            </a:pPr>
            <a:r>
              <a:rPr lang="en-US" altLang="zh-CN" sz="3200" dirty="0">
                <a:latin typeface="Calibri"/>
              </a:rPr>
              <a:t>	</a:t>
            </a:r>
            <a:endParaRPr lang="en-US" altLang="zh-CN" sz="3200" i="1" dirty="0">
              <a:latin typeface="Calibri"/>
            </a:endParaRPr>
          </a:p>
          <a:p>
            <a:pPr marL="0" indent="0">
              <a:buNone/>
            </a:pPr>
            <a:endParaRPr lang="en-US" altLang="zh-CN" sz="3200" i="1" dirty="0"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Actor-Critic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84400-B8AA-784A-B652-50C1C938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349" y="1333500"/>
            <a:ext cx="6254948" cy="64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367752"/>
            <a:ext cx="11987312" cy="6255249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Multi-Agent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Multi-Car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Racing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New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problem: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Robust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for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Coach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Other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contributions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9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392416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Code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structure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Coach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RL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altLang="zh-CN" sz="32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Modifications</a:t>
            </a:r>
          </a:p>
          <a:p>
            <a:pPr lvl="1"/>
            <a:r>
              <a:rPr lang="en-US" altLang="zh-CN" sz="2685" dirty="0">
                <a:latin typeface="+mn-lt"/>
              </a:rPr>
              <a:t>Graph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Manager: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 err="1">
                <a:latin typeface="+mn-lt"/>
              </a:rPr>
              <a:t>multiagent_step</a:t>
            </a:r>
            <a:r>
              <a:rPr lang="en-US" altLang="zh-CN" sz="2685" i="1" dirty="0">
                <a:latin typeface="+mn-lt"/>
              </a:rPr>
              <a:t>()</a:t>
            </a:r>
            <a:r>
              <a:rPr lang="en-US" altLang="zh-CN" sz="2685" dirty="0">
                <a:latin typeface="+mn-lt"/>
              </a:rPr>
              <a:t>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joint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 err="1">
                <a:latin typeface="+mn-lt"/>
              </a:rPr>
              <a:t>act_n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and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 err="1">
                <a:latin typeface="+mn-lt"/>
              </a:rPr>
              <a:t>obs_n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inputs,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joint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 err="1">
                <a:latin typeface="+mn-lt"/>
              </a:rPr>
              <a:t>env_response_n</a:t>
            </a:r>
            <a:r>
              <a:rPr lang="zh-CN" altLang="en-US" sz="2685" i="1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outputs</a:t>
            </a:r>
          </a:p>
          <a:p>
            <a:pPr lvl="1"/>
            <a:r>
              <a:rPr lang="en-US" altLang="zh-CN" sz="2685" dirty="0">
                <a:latin typeface="+mn-lt"/>
              </a:rPr>
              <a:t>Agent: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 err="1">
                <a:latin typeface="+mn-lt"/>
              </a:rPr>
              <a:t>maddpg_agent</a:t>
            </a:r>
            <a:r>
              <a:rPr lang="en-US" altLang="zh-CN" sz="2685" i="1" dirty="0">
                <a:latin typeface="+mn-lt"/>
              </a:rPr>
              <a:t>()</a:t>
            </a:r>
            <a:r>
              <a:rPr lang="en-US" altLang="zh-CN" sz="2685" dirty="0">
                <a:latin typeface="+mn-lt"/>
              </a:rPr>
              <a:t>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>
                <a:latin typeface="+mn-lt"/>
              </a:rPr>
              <a:t>agents</a:t>
            </a:r>
            <a:r>
              <a:rPr lang="zh-CN" altLang="en-US" sz="2685" i="1" dirty="0">
                <a:latin typeface="+mn-lt"/>
              </a:rPr>
              <a:t> </a:t>
            </a:r>
            <a:r>
              <a:rPr lang="en-US" altLang="zh-CN" sz="2685" i="1" dirty="0">
                <a:latin typeface="+mn-lt"/>
              </a:rPr>
              <a:t>and</a:t>
            </a:r>
            <a:r>
              <a:rPr lang="zh-CN" altLang="en-US" sz="2685" i="1" dirty="0">
                <a:latin typeface="+mn-lt"/>
              </a:rPr>
              <a:t> </a:t>
            </a:r>
            <a:r>
              <a:rPr lang="en-US" altLang="zh-CN" sz="2685" i="1" dirty="0" err="1">
                <a:latin typeface="+mn-lt"/>
              </a:rPr>
              <a:t>agent_index</a:t>
            </a:r>
            <a:r>
              <a:rPr lang="zh-CN" altLang="en-US" sz="2685" i="1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input;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 err="1">
                <a:latin typeface="+mn-lt"/>
              </a:rPr>
              <a:t>train_multiagent</a:t>
            </a:r>
            <a:r>
              <a:rPr lang="en-US" altLang="zh-CN" sz="2685" i="1" dirty="0">
                <a:latin typeface="+mn-lt"/>
              </a:rPr>
              <a:t>()</a:t>
            </a:r>
            <a:r>
              <a:rPr lang="en-US" altLang="zh-CN" sz="2685" dirty="0">
                <a:latin typeface="+mn-lt"/>
              </a:rPr>
              <a:t>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concatenate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the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>
                <a:latin typeface="+mn-lt"/>
              </a:rPr>
              <a:t>observation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and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>
                <a:latin typeface="+mn-lt"/>
              </a:rPr>
              <a:t>action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to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prepare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>
                <a:latin typeface="+mn-lt"/>
              </a:rPr>
              <a:t>batch;</a:t>
            </a:r>
            <a:r>
              <a:rPr lang="zh-CN" altLang="en-US" sz="2685" i="1" dirty="0">
                <a:latin typeface="+mn-lt"/>
              </a:rPr>
              <a:t> </a:t>
            </a:r>
            <a:r>
              <a:rPr lang="en-US" altLang="zh-CN" sz="2685" i="1" dirty="0" err="1">
                <a:latin typeface="+mn-lt"/>
              </a:rPr>
              <a:t>learn_from_batch</a:t>
            </a:r>
            <a:r>
              <a:rPr lang="en-US" altLang="zh-CN" sz="2685" i="1" dirty="0">
                <a:latin typeface="+mn-lt"/>
              </a:rPr>
              <a:t>(),</a:t>
            </a:r>
            <a:r>
              <a:rPr lang="zh-CN" altLang="en-US" sz="2685" i="1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update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NN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weights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for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>
                <a:latin typeface="+mn-lt"/>
              </a:rPr>
              <a:t>critic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using</a:t>
            </a:r>
            <a:r>
              <a:rPr lang="zh-CN" altLang="en-US" sz="2685" dirty="0">
                <a:latin typeface="+mn-lt"/>
              </a:rPr>
              <a:t>  </a:t>
            </a:r>
            <a:r>
              <a:rPr lang="en-US" altLang="zh-CN" sz="2685" i="1" dirty="0">
                <a:latin typeface="+mn-lt"/>
              </a:rPr>
              <a:t>_n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data,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and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for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>
                <a:latin typeface="+mn-lt"/>
              </a:rPr>
              <a:t>actor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using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local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i="1" dirty="0">
                <a:latin typeface="+mn-lt"/>
              </a:rPr>
              <a:t>observation</a:t>
            </a:r>
          </a:p>
          <a:p>
            <a:pPr lvl="1"/>
            <a:r>
              <a:rPr lang="en-US" altLang="zh-CN" sz="2685" dirty="0">
                <a:latin typeface="+mn-lt"/>
              </a:rPr>
              <a:t>Environment: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 err="1">
                <a:latin typeface="+mn-lt"/>
              </a:rPr>
              <a:t>GymVectorEnvironment.level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to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support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 err="1">
                <a:latin typeface="+mn-lt"/>
              </a:rPr>
              <a:t>graph_manager</a:t>
            </a:r>
            <a:endParaRPr lang="en-US" altLang="zh-CN" sz="2685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Preset: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combine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everything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055D202-98C0-3043-9CE8-98EC646183F9}"/>
              </a:ext>
            </a:extLst>
          </p:cNvPr>
          <p:cNvSpPr/>
          <p:nvPr/>
        </p:nvSpPr>
        <p:spPr>
          <a:xfrm>
            <a:off x="8719997" y="2448540"/>
            <a:ext cx="2194027" cy="8521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A27BA-2E82-C34A-B1D2-CFD4959DBF7A}"/>
              </a:ext>
            </a:extLst>
          </p:cNvPr>
          <p:cNvSpPr/>
          <p:nvPr/>
        </p:nvSpPr>
        <p:spPr>
          <a:xfrm>
            <a:off x="10983980" y="1392416"/>
            <a:ext cx="2194027" cy="8521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(Algorithm)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362676-160B-2041-BB6C-FA6EEC557BDE}"/>
              </a:ext>
            </a:extLst>
          </p:cNvPr>
          <p:cNvSpPr/>
          <p:nvPr/>
        </p:nvSpPr>
        <p:spPr>
          <a:xfrm>
            <a:off x="6251033" y="1409228"/>
            <a:ext cx="2194027" cy="8521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5B3343-9BBF-5647-8400-7B26D89B8671}"/>
              </a:ext>
            </a:extLst>
          </p:cNvPr>
          <p:cNvCxnSpPr>
            <a:cxnSpLocks/>
            <a:stCxn id="7" idx="5"/>
            <a:endCxn id="2" idx="1"/>
          </p:cNvCxnSpPr>
          <p:nvPr/>
        </p:nvCxnSpPr>
        <p:spPr>
          <a:xfrm>
            <a:off x="8123752" y="2136603"/>
            <a:ext cx="917553" cy="4367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280376-F98B-EF48-B1FB-3184D813F780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592716" y="2154239"/>
            <a:ext cx="736306" cy="4190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F690CA6-7B4D-6143-A663-06C130E7D7B3}"/>
              </a:ext>
            </a:extLst>
          </p:cNvPr>
          <p:cNvSpPr/>
          <p:nvPr/>
        </p:nvSpPr>
        <p:spPr>
          <a:xfrm>
            <a:off x="8445060" y="2261401"/>
            <a:ext cx="2743902" cy="15769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1329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rgbClr val="13294B"/>
              </a:solidFill>
            </a:endParaRPr>
          </a:p>
          <a:p>
            <a:pPr algn="ctr"/>
            <a:endParaRPr lang="en-US" altLang="zh-CN" dirty="0">
              <a:solidFill>
                <a:srgbClr val="13294B"/>
              </a:solidFill>
            </a:endParaRPr>
          </a:p>
          <a:p>
            <a:pPr algn="ctr"/>
            <a:endParaRPr lang="en-US" altLang="zh-CN" dirty="0">
              <a:solidFill>
                <a:srgbClr val="13294B"/>
              </a:solidFill>
            </a:endParaRPr>
          </a:p>
          <a:p>
            <a:pPr algn="ctr"/>
            <a:r>
              <a:rPr lang="en-US" altLang="zh-CN" dirty="0">
                <a:solidFill>
                  <a:srgbClr val="13294B"/>
                </a:solidFill>
              </a:rPr>
              <a:t>Preset</a:t>
            </a:r>
            <a:endParaRPr lang="en-US" dirty="0">
              <a:solidFill>
                <a:srgbClr val="132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63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478588"/>
            <a:ext cx="11987312" cy="625524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Multi-Agent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Multi-Car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Racing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New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problem: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Robust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for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Coach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Other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contributions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392416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Design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reward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for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object-avoidance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and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MVP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case: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1900" dirty="0">
                <a:latin typeface="+mn-lt"/>
                <a:hlinkClick r:id="rId3"/>
              </a:rPr>
              <a:t>https://quip-amazon.com/fpfoA9DUYyG1</a:t>
            </a:r>
            <a:endParaRPr lang="en-US" altLang="zh-CN" sz="1900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Idea: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use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+mn-lt"/>
              </a:rPr>
              <a:t>relative</a:t>
            </a:r>
            <a:r>
              <a:rPr lang="zh-CN" altLang="en-US" sz="2685" dirty="0">
                <a:solidFill>
                  <a:srgbClr val="ED3323"/>
                </a:solidFill>
                <a:latin typeface="+mn-lt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+mn-lt"/>
              </a:rPr>
              <a:t>information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between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cars,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e.g.,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position,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velocity,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heading,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etc.</a:t>
            </a: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pPr marL="524751" lvl="1" indent="0">
              <a:buNone/>
            </a:pPr>
            <a:endParaRPr lang="en-US" altLang="zh-CN" sz="2685" dirty="0">
              <a:latin typeface="+mn-lt"/>
            </a:endParaRPr>
          </a:p>
          <a:p>
            <a:pPr marL="524751" lvl="1" indent="0">
              <a:buNone/>
            </a:pPr>
            <a:endParaRPr lang="en-US" altLang="zh-CN" sz="1200" dirty="0">
              <a:latin typeface="+mn-lt"/>
            </a:endParaRPr>
          </a:p>
          <a:p>
            <a:pPr lvl="1"/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altLang="zh-CN" sz="1900" dirty="0">
              <a:latin typeface="+mn-lt"/>
            </a:endParaRPr>
          </a:p>
          <a:p>
            <a:pPr marL="0" indent="0">
              <a:buNone/>
            </a:pPr>
            <a:endParaRPr lang="en-US" altLang="zh-CN" sz="19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pic>
        <p:nvPicPr>
          <p:cNvPr id="6" name="Picture 2" descr="WechatIMG3.jpeg">
            <a:extLst>
              <a:ext uri="{FF2B5EF4-FFF2-40B4-BE49-F238E27FC236}">
                <a16:creationId xmlns:a16="http://schemas.microsoft.com/office/drawing/2014/main" id="{DDFF75E4-C2EE-FE4E-9857-3DFBCF00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7" y="2839666"/>
            <a:ext cx="6043743" cy="411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chatIMG4.jpeg">
            <a:extLst>
              <a:ext uri="{FF2B5EF4-FFF2-40B4-BE49-F238E27FC236}">
                <a16:creationId xmlns:a16="http://schemas.microsoft.com/office/drawing/2014/main" id="{CC9EEC2A-600C-DA42-93C4-9120CE28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47" y="2843716"/>
            <a:ext cx="6821829" cy="417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94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392416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Design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reward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for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object-avoidance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and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MVP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case: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1900" dirty="0">
                <a:latin typeface="+mn-lt"/>
                <a:hlinkClick r:id="rId3"/>
              </a:rPr>
              <a:t>https://quip-amazon.com/fpfoA9DUYyG1</a:t>
            </a:r>
            <a:endParaRPr lang="en-US" altLang="zh-CN" sz="1200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Performance improved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(with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Tao)</a:t>
            </a:r>
          </a:p>
          <a:p>
            <a:pPr lvl="1"/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pPr marL="0" indent="0">
              <a:buNone/>
            </a:pPr>
            <a:endParaRPr lang="en-US" altLang="zh-CN" sz="1900" dirty="0">
              <a:latin typeface="+mn-lt"/>
            </a:endParaRPr>
          </a:p>
          <a:p>
            <a:pPr marL="0" indent="0">
              <a:buNone/>
            </a:pPr>
            <a:endParaRPr lang="en-US" altLang="zh-CN" sz="19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pic>
        <p:nvPicPr>
          <p:cNvPr id="3076" name="Picture 4" descr="Screen Shot 2019-07-30 at 10.49.13 AM.png">
            <a:extLst>
              <a:ext uri="{FF2B5EF4-FFF2-40B4-BE49-F238E27FC236}">
                <a16:creationId xmlns:a16="http://schemas.microsoft.com/office/drawing/2014/main" id="{1C2908BB-8E91-1543-B58B-EC1A46AE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774" y="2488549"/>
            <a:ext cx="6668805" cy="154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reen Shot 2019-07-30 at 10.59.51 AM.png">
            <a:extLst>
              <a:ext uri="{FF2B5EF4-FFF2-40B4-BE49-F238E27FC236}">
                <a16:creationId xmlns:a16="http://schemas.microsoft.com/office/drawing/2014/main" id="{27582FC9-43A8-634D-9EA5-BF32F949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475" y="5253035"/>
            <a:ext cx="6656104" cy="154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creen Shot 2019-07-30 at 10.56.25 AM.png">
            <a:extLst>
              <a:ext uri="{FF2B5EF4-FFF2-40B4-BE49-F238E27FC236}">
                <a16:creationId xmlns:a16="http://schemas.microsoft.com/office/drawing/2014/main" id="{3B1362A9-CC8E-C244-A602-637E0CAB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" y="3848101"/>
            <a:ext cx="6756113" cy="15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25A22-A6D3-894D-84CA-F57E1F60E658}"/>
              </a:ext>
            </a:extLst>
          </p:cNvPr>
          <p:cNvSpPr txBox="1"/>
          <p:nvPr/>
        </p:nvSpPr>
        <p:spPr>
          <a:xfrm>
            <a:off x="674291" y="5529263"/>
            <a:ext cx="5855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294B"/>
                </a:solidFill>
              </a:rPr>
              <a:t>Baseline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with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simple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“bubble”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reward,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dirty="0">
                <a:solidFill>
                  <a:srgbClr val="13294B"/>
                </a:solidFill>
              </a:rPr>
              <a:t>51% at </a:t>
            </a:r>
            <a:r>
              <a:rPr lang="en-US" dirty="0" err="1">
                <a:solidFill>
                  <a:srgbClr val="13294B"/>
                </a:solidFill>
              </a:rPr>
              <a:t>iter</a:t>
            </a:r>
            <a:r>
              <a:rPr lang="en-US" altLang="zh-CN" dirty="0">
                <a:solidFill>
                  <a:srgbClr val="13294B"/>
                </a:solidFill>
              </a:rPr>
              <a:t>.</a:t>
            </a:r>
            <a:r>
              <a:rPr lang="en-US" dirty="0">
                <a:solidFill>
                  <a:srgbClr val="13294B"/>
                </a:solidFill>
              </a:rPr>
              <a:t> 77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4BD43-6EC4-9442-BA09-236BC78B06C7}"/>
              </a:ext>
            </a:extLst>
          </p:cNvPr>
          <p:cNvSpPr txBox="1"/>
          <p:nvPr/>
        </p:nvSpPr>
        <p:spPr>
          <a:xfrm>
            <a:off x="8765779" y="4065514"/>
            <a:ext cx="3650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13294B"/>
                </a:solidFill>
              </a:rPr>
              <a:t>Safe_Angle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=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45,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46.1</a:t>
            </a:r>
            <a:r>
              <a:rPr lang="en-US" dirty="0">
                <a:solidFill>
                  <a:srgbClr val="13294B"/>
                </a:solidFill>
              </a:rPr>
              <a:t>% at </a:t>
            </a:r>
            <a:r>
              <a:rPr lang="en-US" dirty="0" err="1">
                <a:solidFill>
                  <a:srgbClr val="13294B"/>
                </a:solidFill>
              </a:rPr>
              <a:t>iter</a:t>
            </a:r>
            <a:r>
              <a:rPr lang="en-US" altLang="zh-CN" dirty="0">
                <a:solidFill>
                  <a:srgbClr val="13294B"/>
                </a:solidFill>
              </a:rPr>
              <a:t>.</a:t>
            </a:r>
            <a:r>
              <a:rPr 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42</a:t>
            </a:r>
            <a:r>
              <a:rPr lang="en-US" dirty="0">
                <a:solidFill>
                  <a:srgbClr val="13294B"/>
                </a:solidFill>
              </a:rPr>
              <a:t> </a:t>
            </a:r>
          </a:p>
          <a:p>
            <a:endParaRPr lang="en-US" dirty="0">
              <a:solidFill>
                <a:srgbClr val="13294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650D2-B197-9F49-929A-1B405E25F955}"/>
              </a:ext>
            </a:extLst>
          </p:cNvPr>
          <p:cNvSpPr txBox="1"/>
          <p:nvPr/>
        </p:nvSpPr>
        <p:spPr>
          <a:xfrm>
            <a:off x="8744347" y="6857445"/>
            <a:ext cx="3650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13294B"/>
                </a:solidFill>
              </a:rPr>
              <a:t>Safe_Angle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=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30,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51</a:t>
            </a:r>
            <a:r>
              <a:rPr lang="en-US" dirty="0">
                <a:solidFill>
                  <a:srgbClr val="13294B"/>
                </a:solidFill>
              </a:rPr>
              <a:t>% at </a:t>
            </a:r>
            <a:r>
              <a:rPr lang="en-US" dirty="0" err="1">
                <a:solidFill>
                  <a:srgbClr val="13294B"/>
                </a:solidFill>
              </a:rPr>
              <a:t>iter</a:t>
            </a:r>
            <a:r>
              <a:rPr lang="en-US" altLang="zh-CN" dirty="0">
                <a:solidFill>
                  <a:srgbClr val="13294B"/>
                </a:solidFill>
              </a:rPr>
              <a:t>.</a:t>
            </a:r>
            <a:r>
              <a:rPr 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51</a:t>
            </a:r>
            <a:r>
              <a:rPr lang="en-US" dirty="0">
                <a:solidFill>
                  <a:srgbClr val="13294B"/>
                </a:solidFill>
              </a:rPr>
              <a:t> </a:t>
            </a:r>
          </a:p>
          <a:p>
            <a:endParaRPr lang="en-US" dirty="0">
              <a:solidFill>
                <a:srgbClr val="13294B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6C9E01-C2F2-2E46-B802-6E2FACCB5FD1}"/>
              </a:ext>
            </a:extLst>
          </p:cNvPr>
          <p:cNvCxnSpPr>
            <a:cxnSpLocks/>
          </p:cNvCxnSpPr>
          <p:nvPr/>
        </p:nvCxnSpPr>
        <p:spPr>
          <a:xfrm flipV="1">
            <a:off x="7008774" y="4065514"/>
            <a:ext cx="469712" cy="4520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84144F-3159-EE4A-BC8A-54B5074176CF}"/>
              </a:ext>
            </a:extLst>
          </p:cNvPr>
          <p:cNvCxnSpPr>
            <a:cxnSpLocks/>
          </p:cNvCxnSpPr>
          <p:nvPr/>
        </p:nvCxnSpPr>
        <p:spPr>
          <a:xfrm>
            <a:off x="6997888" y="4828174"/>
            <a:ext cx="469712" cy="34417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4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392416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“Warm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start”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idea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to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improve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sample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efficiency</a:t>
            </a:r>
          </a:p>
          <a:p>
            <a:pPr lvl="1"/>
            <a:r>
              <a:rPr lang="en-US" altLang="zh-CN" sz="2685" dirty="0">
                <a:latin typeface="+mn-lt"/>
              </a:rPr>
              <a:t>Idea: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use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the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pretrained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model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from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single-car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racing,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only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need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to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“learn”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avoiding</a:t>
            </a:r>
          </a:p>
          <a:p>
            <a:pPr lvl="1"/>
            <a:r>
              <a:rPr lang="en-US" altLang="zh-CN" sz="2685" dirty="0">
                <a:latin typeface="+mn-lt"/>
              </a:rPr>
              <a:t>Performance improved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(with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Tao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&amp;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 err="1">
                <a:latin typeface="+mn-lt"/>
              </a:rPr>
              <a:t>Yunzhe</a:t>
            </a:r>
            <a:r>
              <a:rPr lang="en-US" altLang="zh-CN" sz="2685" dirty="0">
                <a:latin typeface="+mn-lt"/>
              </a:rPr>
              <a:t>)</a:t>
            </a:r>
          </a:p>
          <a:p>
            <a:pPr marL="524751" lvl="1" indent="0">
              <a:buNone/>
            </a:pPr>
            <a:endParaRPr lang="en-US" altLang="zh-CN" sz="2685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1900" dirty="0">
              <a:latin typeface="+mn-lt"/>
            </a:endParaRPr>
          </a:p>
          <a:p>
            <a:pPr marL="0" indent="0">
              <a:buNone/>
            </a:pPr>
            <a:endParaRPr lang="en-US" altLang="zh-CN" sz="19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BE033-7868-4949-99E7-C6192AB50FA2}"/>
              </a:ext>
            </a:extLst>
          </p:cNvPr>
          <p:cNvSpPr txBox="1"/>
          <p:nvPr/>
        </p:nvSpPr>
        <p:spPr>
          <a:xfrm>
            <a:off x="1147012" y="6086071"/>
            <a:ext cx="455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294B"/>
                </a:solidFill>
              </a:rPr>
              <a:t>Warm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start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with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“inner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lane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model”</a:t>
            </a:r>
            <a:endParaRPr lang="en-US" dirty="0">
              <a:solidFill>
                <a:srgbClr val="13294B"/>
              </a:solidFill>
            </a:endParaRPr>
          </a:p>
          <a:p>
            <a:endParaRPr lang="en-US" dirty="0">
              <a:solidFill>
                <a:srgbClr val="13294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3D783-A132-1144-92E6-4F2A21325B13}"/>
              </a:ext>
            </a:extLst>
          </p:cNvPr>
          <p:cNvSpPr txBox="1"/>
          <p:nvPr/>
        </p:nvSpPr>
        <p:spPr>
          <a:xfrm>
            <a:off x="2408829" y="3771318"/>
            <a:ext cx="3854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294B"/>
                </a:solidFill>
              </a:rPr>
              <a:t>Cold</a:t>
            </a:r>
            <a:r>
              <a:rPr lang="zh-CN" altLang="en-US" dirty="0">
                <a:solidFill>
                  <a:srgbClr val="13294B"/>
                </a:solidFill>
              </a:rPr>
              <a:t> </a:t>
            </a:r>
            <a:r>
              <a:rPr lang="en-US" altLang="zh-CN" dirty="0">
                <a:solidFill>
                  <a:srgbClr val="13294B"/>
                </a:solidFill>
              </a:rPr>
              <a:t>start</a:t>
            </a:r>
            <a:endParaRPr lang="en-US" dirty="0">
              <a:solidFill>
                <a:srgbClr val="13294B"/>
              </a:solidFill>
            </a:endParaRPr>
          </a:p>
          <a:p>
            <a:endParaRPr lang="en-US" dirty="0">
              <a:solidFill>
                <a:srgbClr val="13294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B46E85-5619-9142-BB24-F3404AE6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11" y="2940367"/>
            <a:ext cx="8121478" cy="4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0588" y="1614838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Start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MARL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reading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group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and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reading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list: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1900" dirty="0">
                <a:latin typeface="+mn-lt"/>
                <a:hlinkClick r:id="rId3"/>
              </a:rPr>
              <a:t>https://quip-amazon.com/coenAWLl4el4</a:t>
            </a:r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Start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“Idea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bank”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RL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for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 err="1">
                <a:latin typeface="+mn-lt"/>
              </a:rPr>
              <a:t>DeepRacer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(with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Sunil):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1900" dirty="0">
                <a:latin typeface="+mn-lt"/>
                <a:hlinkClick r:id="rId4"/>
              </a:rPr>
              <a:t>https://quip-amazon.com/mSV6AnnwFpQp</a:t>
            </a:r>
            <a:endParaRPr lang="en-US" altLang="zh-CN" sz="1900" dirty="0">
              <a:latin typeface="+mn-lt"/>
            </a:endParaRPr>
          </a:p>
          <a:p>
            <a:pPr marL="0" indent="0">
              <a:buNone/>
            </a:pPr>
            <a:endParaRPr lang="en-US" altLang="zh-CN" sz="19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19569" y="1543903"/>
            <a:ext cx="12413351" cy="611653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Three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stages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are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required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to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achieve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actual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multi-car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racing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Studied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robust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for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the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first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time,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motivated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from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 err="1">
                <a:latin typeface="Calibri" panose="020F0502020204030204" pitchFamily="34" charset="0"/>
              </a:rPr>
              <a:t>DeepRacer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competition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(potentially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a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research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paper)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Centralized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critic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+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decentralized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actor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can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be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the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training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framework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for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multi-car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racing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Implemented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this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framework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in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Coach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for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later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Highlights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367752"/>
            <a:ext cx="11987312" cy="6255249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Multi-Agent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Multi-Car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Racing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New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problem: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12284B"/>
                </a:solidFill>
                <a:latin typeface="Calibri" panose="020F0502020204030204" pitchFamily="34" charset="0"/>
              </a:rPr>
              <a:t>Robust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Algorithms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Results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for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Coach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Other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contributions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7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354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CF99-1642-F34F-91BA-89FCEC908419}"/>
              </a:ext>
            </a:extLst>
          </p:cNvPr>
          <p:cNvSpPr txBox="1"/>
          <p:nvPr/>
        </p:nvSpPr>
        <p:spPr>
          <a:xfrm>
            <a:off x="763549" y="1397000"/>
            <a:ext cx="125222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M. L. Littman.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Markov games as a framework for multi-agent</a:t>
            </a:r>
            <a:r>
              <a:rPr lang="zh-CN" altLang="en-US" dirty="0"/>
              <a:t> </a:t>
            </a:r>
            <a:r>
              <a:rPr lang="en-US" dirty="0"/>
              <a:t>reinforcement learning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Machine learning proceedings, </a:t>
            </a:r>
            <a:r>
              <a:rPr lang="en-US" dirty="0"/>
              <a:t>pages 157–163. Elsevier, 1994.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C. </a:t>
            </a:r>
            <a:r>
              <a:rPr lang="en-US" dirty="0" err="1"/>
              <a:t>Boutilier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Planning, learning and coordination in multi-agent decision processes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Conference on Theoretical Aspects</a:t>
            </a:r>
            <a:r>
              <a:rPr lang="zh-CN" altLang="en-US" i="1" dirty="0"/>
              <a:t> </a:t>
            </a:r>
            <a:r>
              <a:rPr lang="en-US" i="1" dirty="0"/>
              <a:t>of Rationality</a:t>
            </a:r>
            <a:r>
              <a:rPr lang="zh-CN" altLang="en-US" i="1" dirty="0"/>
              <a:t> </a:t>
            </a:r>
            <a:r>
              <a:rPr lang="en-US" i="1" dirty="0"/>
              <a:t>and Knowledge,</a:t>
            </a:r>
            <a:r>
              <a:rPr lang="en-US" dirty="0"/>
              <a:t> pages 195–210, 1996.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M. L. Littman. </a:t>
            </a:r>
            <a:r>
              <a:rPr lang="en-US" altLang="zh-CN" dirty="0"/>
              <a:t>“</a:t>
            </a:r>
            <a:r>
              <a:rPr lang="en-US" dirty="0"/>
              <a:t>Friend-or-foe</a:t>
            </a:r>
            <a:r>
              <a:rPr lang="zh-CN" altLang="en-US" dirty="0"/>
              <a:t> </a:t>
            </a:r>
            <a:r>
              <a:rPr lang="en-US" dirty="0"/>
              <a:t>Q-learning in general-sum games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International Conference on Machine Learning, </a:t>
            </a:r>
            <a:r>
              <a:rPr lang="en-US" dirty="0"/>
              <a:t>volume 1, pages 322–328, 2001.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Y</a:t>
            </a:r>
            <a:r>
              <a:rPr lang="en-US" dirty="0"/>
              <a:t>. </a:t>
            </a:r>
            <a:r>
              <a:rPr lang="en-US" dirty="0" err="1"/>
              <a:t>Shoham</a:t>
            </a:r>
            <a:r>
              <a:rPr lang="en-US" dirty="0"/>
              <a:t>, R. Powers, and T. </a:t>
            </a:r>
            <a:r>
              <a:rPr lang="en-US" dirty="0" err="1"/>
              <a:t>Grenager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Multi-agent reinforcement</a:t>
            </a:r>
            <a:r>
              <a:rPr lang="zh-CN" altLang="en-US" dirty="0"/>
              <a:t> </a:t>
            </a:r>
            <a:r>
              <a:rPr lang="en-US" dirty="0"/>
              <a:t>learning: A critical survey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Technical Report, </a:t>
            </a:r>
            <a:r>
              <a:rPr lang="en-US" dirty="0"/>
              <a:t>2003.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X. Wang and T. </a:t>
            </a:r>
            <a:r>
              <a:rPr lang="en-US" dirty="0" err="1"/>
              <a:t>Sandholm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Reinforcement learning to play an optimal</a:t>
            </a:r>
            <a:r>
              <a:rPr lang="zh-CN" altLang="en-US" dirty="0"/>
              <a:t> </a:t>
            </a:r>
            <a:r>
              <a:rPr lang="en-US" dirty="0"/>
              <a:t>Nash equilibrium in team Markov</a:t>
            </a:r>
            <a:r>
              <a:rPr lang="zh-CN" altLang="en-US" dirty="0"/>
              <a:t> </a:t>
            </a:r>
            <a:r>
              <a:rPr lang="en-US" dirty="0"/>
              <a:t>games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Advances in Neural</a:t>
            </a:r>
            <a:r>
              <a:rPr lang="zh-CN" altLang="en-US" i="1" dirty="0"/>
              <a:t> </a:t>
            </a:r>
            <a:r>
              <a:rPr lang="en-US" i="1" dirty="0"/>
              <a:t>Information Processing Systems</a:t>
            </a:r>
            <a:r>
              <a:rPr lang="en-US" dirty="0"/>
              <a:t>, pages 1603–1610, 2003.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J. Hu and M.P. Wellman. </a:t>
            </a:r>
            <a:r>
              <a:rPr lang="en-US" altLang="zh-CN" dirty="0"/>
              <a:t>“</a:t>
            </a:r>
            <a:r>
              <a:rPr lang="en-US" dirty="0"/>
              <a:t>Nash Q-learning for general-sum stochastic</a:t>
            </a:r>
            <a:r>
              <a:rPr lang="zh-CN" altLang="en-US" dirty="0"/>
              <a:t> </a:t>
            </a:r>
            <a:r>
              <a:rPr lang="en-US" dirty="0"/>
              <a:t>games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Journal of Machine Learning Research, </a:t>
            </a:r>
            <a:r>
              <a:rPr lang="en-US" dirty="0"/>
              <a:t>4(11):1039–1069,</a:t>
            </a:r>
            <a:r>
              <a:rPr lang="zh-CN" altLang="en-US" dirty="0"/>
              <a:t> </a:t>
            </a:r>
            <a:r>
              <a:rPr lang="en-US" dirty="0"/>
              <a:t>2003.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T.</a:t>
            </a:r>
            <a:r>
              <a:rPr lang="en-US" dirty="0"/>
              <a:t> Smith and </a:t>
            </a:r>
            <a:r>
              <a:rPr lang="en-US" altLang="zh-CN" dirty="0"/>
              <a:t>R.</a:t>
            </a:r>
            <a:r>
              <a:rPr lang="en-US" dirty="0"/>
              <a:t> Simmons.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Heuristic search value iteration</a:t>
            </a:r>
            <a:r>
              <a:rPr lang="zh-CN" altLang="en-US" dirty="0"/>
              <a:t> </a:t>
            </a:r>
            <a:r>
              <a:rPr lang="en-US" dirty="0"/>
              <a:t>for POMDPs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Proceedings of the Conference on Uncertainty in</a:t>
            </a:r>
            <a:r>
              <a:rPr lang="zh-CN" altLang="en-US" i="1" dirty="0"/>
              <a:t> </a:t>
            </a:r>
            <a:r>
              <a:rPr lang="en-US" i="1" dirty="0"/>
              <a:t>Artificial Intelligence</a:t>
            </a:r>
            <a:r>
              <a:rPr lang="en-US" dirty="0"/>
              <a:t>, pages 520–527, 2004.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altLang="zh-CN" dirty="0"/>
              <a:t>.</a:t>
            </a:r>
            <a:r>
              <a:rPr lang="en-US" dirty="0"/>
              <a:t> Silver and J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dirty="0" err="1"/>
              <a:t>Veness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Monte-Carlo planning in large</a:t>
            </a:r>
            <a:r>
              <a:rPr lang="zh-CN" altLang="en-US" dirty="0"/>
              <a:t> </a:t>
            </a:r>
            <a:r>
              <a:rPr lang="en-US" dirty="0"/>
              <a:t>POMDPs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Advances in Neural Information Processing Systems,</a:t>
            </a:r>
            <a:r>
              <a:rPr lang="zh-CN" altLang="en-US" dirty="0"/>
              <a:t> </a:t>
            </a:r>
            <a:r>
              <a:rPr lang="en-US" dirty="0"/>
              <a:t>pages 2164–2172, 2010.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S. Kar, J.M. Moura, and H.V. Poor. </a:t>
            </a:r>
            <a:r>
              <a:rPr lang="en-US" altLang="zh-CN" dirty="0"/>
              <a:t>“</a:t>
            </a:r>
            <a:r>
              <a:rPr lang="en-US" dirty="0"/>
              <a:t>QD-learning: A collaborative</a:t>
            </a:r>
            <a:r>
              <a:rPr lang="zh-CN" altLang="en-US" dirty="0"/>
              <a:t> </a:t>
            </a:r>
            <a:r>
              <a:rPr lang="en-US" dirty="0"/>
              <a:t>distributed strategy for multi-agent reinforcement</a:t>
            </a:r>
            <a:r>
              <a:rPr lang="zh-CN" altLang="en-US" dirty="0"/>
              <a:t> </a:t>
            </a:r>
            <a:r>
              <a:rPr lang="en-US" dirty="0"/>
              <a:t>learning through</a:t>
            </a:r>
            <a:r>
              <a:rPr lang="zh-CN" altLang="en-US" dirty="0"/>
              <a:t> </a:t>
            </a:r>
            <a:r>
              <a:rPr lang="en-US" dirty="0"/>
              <a:t>consensus + innovations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IEEE Transactions on Signal Processing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dirty="0"/>
              <a:t>61(7):1848–1862, 2013.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J. Foerster, Y.M. </a:t>
            </a:r>
            <a:r>
              <a:rPr lang="en-US" dirty="0" err="1"/>
              <a:t>Assael</a:t>
            </a:r>
            <a:r>
              <a:rPr lang="en-US" dirty="0"/>
              <a:t>, N. Freitas, and S. </a:t>
            </a:r>
            <a:r>
              <a:rPr lang="en-US" dirty="0" err="1"/>
              <a:t>Whiteson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dirty="0"/>
              <a:t>to communicate with deep multi-agent reinforcement learning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Advances in Neural Information Processing Systems</a:t>
            </a:r>
            <a:r>
              <a:rPr lang="en-US" dirty="0"/>
              <a:t>, pages 2137–2145, 2016.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0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354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CF99-1642-F34F-91BA-89FCEC908419}"/>
              </a:ext>
            </a:extLst>
          </p:cNvPr>
          <p:cNvSpPr txBox="1"/>
          <p:nvPr/>
        </p:nvSpPr>
        <p:spPr>
          <a:xfrm>
            <a:off x="763549" y="1397000"/>
            <a:ext cx="125222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J. </a:t>
            </a:r>
            <a:r>
              <a:rPr lang="en-US" dirty="0" err="1"/>
              <a:t>Perolat</a:t>
            </a:r>
            <a:r>
              <a:rPr lang="en-US" dirty="0"/>
              <a:t>, F. </a:t>
            </a:r>
            <a:r>
              <a:rPr lang="en-US" dirty="0" err="1"/>
              <a:t>Strub</a:t>
            </a:r>
            <a:r>
              <a:rPr lang="en-US" dirty="0"/>
              <a:t>, B. Piot, and O. </a:t>
            </a:r>
            <a:r>
              <a:rPr lang="en-US" dirty="0" err="1"/>
              <a:t>Pietquin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Learning Nash</a:t>
            </a:r>
            <a:r>
              <a:rPr lang="zh-CN" altLang="en-US" dirty="0"/>
              <a:t> </a:t>
            </a:r>
            <a:r>
              <a:rPr lang="en-US" dirty="0"/>
              <a:t>equilibrium for general-sum Markov games from batch data.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dirty="0" err="1"/>
              <a:t>arXiv</a:t>
            </a:r>
            <a:r>
              <a:rPr lang="zh-CN" altLang="en-US" dirty="0"/>
              <a:t> </a:t>
            </a:r>
            <a:r>
              <a:rPr lang="en-US" dirty="0"/>
              <a:t>preprint arXiv:1606.08718, 2016.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R. Lowe, Y. Wu, A. Tamar, J. </a:t>
            </a:r>
            <a:r>
              <a:rPr lang="en-US" dirty="0" err="1"/>
              <a:t>Harb</a:t>
            </a:r>
            <a:r>
              <a:rPr lang="en-US" dirty="0"/>
              <a:t>, P. </a:t>
            </a:r>
            <a:r>
              <a:rPr lang="en-US" dirty="0" err="1"/>
              <a:t>Abbeel</a:t>
            </a:r>
            <a:r>
              <a:rPr lang="en-US" dirty="0"/>
              <a:t>, and I. </a:t>
            </a:r>
            <a:r>
              <a:rPr lang="en-US" dirty="0" err="1"/>
              <a:t>Mordatch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Multi-agent actor-critic for mixed cooperative</a:t>
            </a:r>
            <a:r>
              <a:rPr lang="zh-CN" altLang="en-US" dirty="0"/>
              <a:t> </a:t>
            </a:r>
            <a:r>
              <a:rPr lang="en-US" dirty="0"/>
              <a:t>competitive</a:t>
            </a:r>
            <a:r>
              <a:rPr lang="zh-CN" altLang="en-US" dirty="0"/>
              <a:t> </a:t>
            </a:r>
            <a:r>
              <a:rPr lang="en-US" dirty="0"/>
              <a:t>environments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 err="1"/>
              <a:t>arXiv</a:t>
            </a:r>
            <a:r>
              <a:rPr lang="en-US" i="1" dirty="0"/>
              <a:t> preprint arXiv:1706.02275</a:t>
            </a:r>
            <a:r>
              <a:rPr lang="en-US" dirty="0"/>
              <a:t>, 2017.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G. Arslan and S. </a:t>
            </a:r>
            <a:r>
              <a:rPr lang="en-US" dirty="0" err="1"/>
              <a:t>Yüksel</a:t>
            </a:r>
            <a:r>
              <a:rPr lang="en-US" dirty="0"/>
              <a:t>, “Decentralized Q-learning for stochastic teams and games,” </a:t>
            </a:r>
            <a:r>
              <a:rPr lang="en-US" i="1" dirty="0"/>
              <a:t>IEEE Transactions on Automatic Control</a:t>
            </a:r>
            <a:r>
              <a:rPr lang="en-US" dirty="0"/>
              <a:t>, vol. 62, no. 4, pp. 1545–1558, 2017.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A. </a:t>
            </a:r>
            <a:r>
              <a:rPr lang="en-US" dirty="0" err="1"/>
              <a:t>Mathkar</a:t>
            </a:r>
            <a:r>
              <a:rPr lang="en-US" dirty="0"/>
              <a:t> and V. S. </a:t>
            </a:r>
            <a:r>
              <a:rPr lang="en-US" dirty="0" err="1"/>
              <a:t>Borkar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Distributed reinforcement learning via</a:t>
            </a:r>
            <a:r>
              <a:rPr lang="zh-CN" altLang="en-US" dirty="0"/>
              <a:t> </a:t>
            </a:r>
            <a:r>
              <a:rPr lang="en-US" dirty="0"/>
              <a:t>gossip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IEEE Transactions on Automatic Control</a:t>
            </a:r>
            <a:r>
              <a:rPr lang="zh-CN" altLang="en-US" i="1" dirty="0"/>
              <a:t> </a:t>
            </a:r>
            <a:r>
              <a:rPr lang="en-US" i="1" dirty="0"/>
              <a:t>,</a:t>
            </a:r>
            <a:r>
              <a:rPr lang="en-US" dirty="0"/>
              <a:t> 62(3):1465–1470,</a:t>
            </a:r>
            <a:r>
              <a:rPr lang="zh-CN" altLang="en-US" dirty="0"/>
              <a:t> </a:t>
            </a:r>
            <a:r>
              <a:rPr lang="en-US" dirty="0"/>
              <a:t>2017.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K. Zhang, Z. Yang, H. Liu, T. Zhang, and T. </a:t>
            </a:r>
            <a:r>
              <a:rPr lang="en-US" dirty="0" err="1"/>
              <a:t>B</a:t>
            </a:r>
            <a:r>
              <a:rPr lang="en-US" dirty="0" err="1">
                <a:solidFill>
                  <a:srgbClr val="172948"/>
                </a:solidFill>
              </a:rPr>
              <a:t>a</a:t>
            </a:r>
            <a:r>
              <a:rPr lang="en-US" altLang="zh-CN" dirty="0" err="1">
                <a:solidFill>
                  <a:srgbClr val="172948"/>
                </a:solidFill>
              </a:rPr>
              <a:t>ş</a:t>
            </a:r>
            <a:r>
              <a:rPr lang="en-US" dirty="0" err="1">
                <a:solidFill>
                  <a:srgbClr val="172948"/>
                </a:solidFill>
              </a:rPr>
              <a:t>ar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Fully decentralized</a:t>
            </a:r>
            <a:r>
              <a:rPr lang="zh-CN" altLang="en-US" dirty="0"/>
              <a:t> </a:t>
            </a:r>
            <a:r>
              <a:rPr lang="en-US" dirty="0"/>
              <a:t>multi-agent reinforcement learning with networked</a:t>
            </a:r>
            <a:r>
              <a:rPr lang="zh-CN" altLang="en-US" dirty="0"/>
              <a:t> </a:t>
            </a:r>
            <a:r>
              <a:rPr lang="en-US" dirty="0"/>
              <a:t>agents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International Conference on Machine Learning</a:t>
            </a:r>
            <a:r>
              <a:rPr lang="en-US" dirty="0"/>
              <a:t>, pages 5872–5881, 2018.</a:t>
            </a: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L.</a:t>
            </a:r>
            <a:r>
              <a:rPr lang="zh-CN" altLang="en-US" dirty="0"/>
              <a:t> </a:t>
            </a:r>
            <a:r>
              <a:rPr lang="en-US" altLang="zh-CN" dirty="0"/>
              <a:t>Lin,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en-US" dirty="0"/>
              <a:t>. Zhang, Z. Yang,</a:t>
            </a:r>
            <a:r>
              <a:rPr lang="zh-CN" altLang="en-US" dirty="0"/>
              <a:t> </a:t>
            </a:r>
            <a:r>
              <a:rPr lang="en-US" altLang="zh-CN" dirty="0"/>
              <a:t>Z.</a:t>
            </a:r>
            <a:r>
              <a:rPr lang="zh-CN" altLang="en-US" dirty="0"/>
              <a:t> </a:t>
            </a:r>
            <a:r>
              <a:rPr lang="en-US" altLang="zh-CN" dirty="0"/>
              <a:t>Wang,</a:t>
            </a:r>
            <a:r>
              <a:rPr lang="en-US" dirty="0"/>
              <a:t> T. </a:t>
            </a:r>
            <a:r>
              <a:rPr lang="en-US" dirty="0" err="1"/>
              <a:t>B</a:t>
            </a:r>
            <a:r>
              <a:rPr lang="en-US" dirty="0" err="1">
                <a:solidFill>
                  <a:srgbClr val="172948"/>
                </a:solidFill>
              </a:rPr>
              <a:t>a</a:t>
            </a:r>
            <a:r>
              <a:rPr lang="en-US" altLang="zh-CN" dirty="0" err="1">
                <a:solidFill>
                  <a:srgbClr val="172948"/>
                </a:solidFill>
              </a:rPr>
              <a:t>ş</a:t>
            </a:r>
            <a:r>
              <a:rPr lang="en-US" dirty="0" err="1">
                <a:solidFill>
                  <a:srgbClr val="172948"/>
                </a:solidFill>
              </a:rPr>
              <a:t>ar</a:t>
            </a:r>
            <a:r>
              <a:rPr lang="en-US" altLang="zh-CN" dirty="0">
                <a:solidFill>
                  <a:srgbClr val="172948"/>
                </a:solidFill>
              </a:rPr>
              <a:t>,</a:t>
            </a:r>
            <a:r>
              <a:rPr lang="zh-CN" altLang="en-US" dirty="0">
                <a:solidFill>
                  <a:srgbClr val="172948"/>
                </a:solidFill>
              </a:rPr>
              <a:t> </a:t>
            </a:r>
            <a:r>
              <a:rPr lang="en-US" altLang="zh-CN" dirty="0">
                <a:solidFill>
                  <a:srgbClr val="172948"/>
                </a:solidFill>
              </a:rPr>
              <a:t>R.</a:t>
            </a:r>
            <a:r>
              <a:rPr lang="zh-CN" altLang="en-US" dirty="0">
                <a:solidFill>
                  <a:srgbClr val="172948"/>
                </a:solidFill>
              </a:rPr>
              <a:t> </a:t>
            </a:r>
            <a:r>
              <a:rPr lang="en-US" dirty="0"/>
              <a:t>Sandhu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172948"/>
                </a:solidFill>
              </a:rPr>
              <a:t>and</a:t>
            </a:r>
            <a:r>
              <a:rPr lang="zh-CN" altLang="en-US" dirty="0">
                <a:solidFill>
                  <a:srgbClr val="172948"/>
                </a:solidFill>
              </a:rPr>
              <a:t> </a:t>
            </a:r>
            <a:r>
              <a:rPr lang="en-US" altLang="zh-CN" dirty="0">
                <a:solidFill>
                  <a:srgbClr val="172948"/>
                </a:solidFill>
              </a:rPr>
              <a:t>J.</a:t>
            </a:r>
            <a:r>
              <a:rPr lang="zh-CN" altLang="en-US" dirty="0">
                <a:solidFill>
                  <a:srgbClr val="172948"/>
                </a:solidFill>
              </a:rPr>
              <a:t> </a:t>
            </a:r>
            <a:r>
              <a:rPr lang="en-US" altLang="zh-CN" dirty="0">
                <a:solidFill>
                  <a:srgbClr val="172948"/>
                </a:solidFill>
              </a:rPr>
              <a:t>Liu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A Communication-Efficient Multi-Agent Actor-Critic Algorithm for</a:t>
            </a:r>
            <a:r>
              <a:rPr lang="zh-CN" altLang="en-US" dirty="0"/>
              <a:t> </a:t>
            </a:r>
            <a:r>
              <a:rPr lang="en-US" dirty="0"/>
              <a:t>Distributed Reinforcement Learning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i="1" dirty="0"/>
              <a:t>Proceedings</a:t>
            </a:r>
            <a:r>
              <a:rPr lang="zh-CN" altLang="en-US" i="1" dirty="0"/>
              <a:t> </a:t>
            </a:r>
            <a:r>
              <a:rPr lang="en-US" i="1" dirty="0"/>
              <a:t>of IEEE Conference on</a:t>
            </a:r>
            <a:r>
              <a:rPr lang="zh-CN" altLang="en-US" i="1" dirty="0"/>
              <a:t> </a:t>
            </a:r>
            <a:r>
              <a:rPr lang="en-US" i="1" dirty="0"/>
              <a:t>Decision and Control</a:t>
            </a:r>
            <a:r>
              <a:rPr lang="en-US" dirty="0"/>
              <a:t>, IEEE, 201</a:t>
            </a:r>
            <a:r>
              <a:rPr lang="en-US" altLang="zh-CN" dirty="0"/>
              <a:t>9</a:t>
            </a:r>
            <a:r>
              <a:rPr lang="en-US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J. K. Gupta, M. </a:t>
            </a:r>
            <a:r>
              <a:rPr lang="en-US" dirty="0" err="1"/>
              <a:t>Egorov</a:t>
            </a:r>
            <a:r>
              <a:rPr lang="en-US" dirty="0"/>
              <a:t>, and M. </a:t>
            </a:r>
            <a:r>
              <a:rPr lang="en-US" dirty="0" err="1"/>
              <a:t>Kochenderfer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Cooperative multi-</a:t>
            </a:r>
            <a:r>
              <a:rPr lang="zh-CN" altLang="en-US" dirty="0"/>
              <a:t> </a:t>
            </a:r>
            <a:r>
              <a:rPr lang="en-US" dirty="0"/>
              <a:t>agent control using deep reinforcement learning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International</a:t>
            </a:r>
            <a:r>
              <a:rPr lang="zh-CN" altLang="en-US" i="1" dirty="0"/>
              <a:t> </a:t>
            </a:r>
            <a:r>
              <a:rPr lang="en-US" i="1" dirty="0"/>
              <a:t>Conference on Autonomous Agents and Multiagent Systems,</a:t>
            </a:r>
            <a:r>
              <a:rPr lang="en-US" dirty="0"/>
              <a:t> pages 66–83. Springer, 2017</a:t>
            </a:r>
            <a:r>
              <a:rPr lang="en-US" altLang="zh-CN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E.</a:t>
            </a:r>
            <a:r>
              <a:rPr lang="zh-CN" altLang="en-US" dirty="0"/>
              <a:t> </a:t>
            </a:r>
            <a:r>
              <a:rPr lang="en-US" dirty="0" err="1"/>
              <a:t>Kardeş</a:t>
            </a:r>
            <a:r>
              <a:rPr lang="en-US" dirty="0"/>
              <a:t>, </a:t>
            </a:r>
            <a:r>
              <a:rPr lang="en-US" altLang="zh-CN" dirty="0"/>
              <a:t>O.</a:t>
            </a:r>
            <a:r>
              <a:rPr lang="zh-CN" altLang="en-US" dirty="0"/>
              <a:t> </a:t>
            </a:r>
            <a:r>
              <a:rPr lang="en-US" dirty="0"/>
              <a:t>Fernando, and </a:t>
            </a:r>
            <a:r>
              <a:rPr lang="en-US" altLang="zh-CN" dirty="0"/>
              <a:t>W.</a:t>
            </a:r>
            <a:r>
              <a:rPr lang="zh-CN" altLang="en-US" dirty="0"/>
              <a:t> </a:t>
            </a:r>
            <a:r>
              <a:rPr lang="en-US" altLang="zh-CN" dirty="0"/>
              <a:t>H.</a:t>
            </a:r>
            <a:r>
              <a:rPr lang="zh-CN" altLang="en-US" dirty="0"/>
              <a:t> </a:t>
            </a:r>
            <a:r>
              <a:rPr lang="en-US" dirty="0"/>
              <a:t>Randolph. “Discounted robust stochastic games and an application to queueing control</a:t>
            </a:r>
            <a:r>
              <a:rPr lang="en-US" altLang="zh-CN" dirty="0"/>
              <a:t>,</a:t>
            </a:r>
            <a:r>
              <a:rPr lang="en-US" dirty="0"/>
              <a:t>” </a:t>
            </a:r>
            <a:r>
              <a:rPr lang="en-US" i="1" dirty="0"/>
              <a:t>Operations </a:t>
            </a:r>
            <a:r>
              <a:rPr lang="en-US" altLang="zh-CN" i="1" dirty="0"/>
              <a:t>R</a:t>
            </a:r>
            <a:r>
              <a:rPr lang="en-US" i="1" dirty="0"/>
              <a:t>esearch</a:t>
            </a:r>
            <a:r>
              <a:rPr lang="en-US" dirty="0"/>
              <a:t> 59.2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pages</a:t>
            </a:r>
            <a:r>
              <a:rPr lang="en-US" dirty="0"/>
              <a:t> 365-382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E.</a:t>
            </a:r>
            <a:r>
              <a:rPr lang="zh-CN" altLang="en-US" dirty="0"/>
              <a:t> </a:t>
            </a:r>
            <a:r>
              <a:rPr lang="en-US" dirty="0" err="1"/>
              <a:t>Kardeş</a:t>
            </a:r>
            <a:r>
              <a:rPr lang="en-US" dirty="0"/>
              <a:t>. “On discounted stochastic games with incomplete information on payoffs and a security application</a:t>
            </a:r>
            <a:r>
              <a:rPr lang="en-US" altLang="zh-CN" dirty="0"/>
              <a:t>,</a:t>
            </a:r>
            <a:r>
              <a:rPr lang="en-US" dirty="0"/>
              <a:t>” </a:t>
            </a:r>
            <a:r>
              <a:rPr lang="en-US" i="1" dirty="0"/>
              <a:t>Operations Research Letters</a:t>
            </a:r>
            <a:r>
              <a:rPr lang="en-US" dirty="0"/>
              <a:t> 42.1: </a:t>
            </a:r>
            <a:r>
              <a:rPr lang="en-US" altLang="zh-CN" dirty="0"/>
              <a:t>pages</a:t>
            </a:r>
            <a:r>
              <a:rPr lang="zh-CN" altLang="en-US" dirty="0"/>
              <a:t> </a:t>
            </a:r>
            <a:r>
              <a:rPr lang="en-US" dirty="0"/>
              <a:t>7-11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2014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153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354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CF99-1642-F34F-91BA-89FCEC908419}"/>
              </a:ext>
            </a:extLst>
          </p:cNvPr>
          <p:cNvSpPr txBox="1"/>
          <p:nvPr/>
        </p:nvSpPr>
        <p:spPr>
          <a:xfrm>
            <a:off x="763549" y="1397000"/>
            <a:ext cx="12522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E.</a:t>
            </a:r>
            <a:r>
              <a:rPr lang="en-US" dirty="0"/>
              <a:t> V</a:t>
            </a:r>
            <a:r>
              <a:rPr lang="en-US" altLang="zh-CN" dirty="0"/>
              <a:t>.</a:t>
            </a:r>
            <a:r>
              <a:rPr lang="en-US" dirty="0"/>
              <a:t> Mazumdar, </a:t>
            </a:r>
            <a:r>
              <a:rPr lang="en-US" altLang="zh-CN" dirty="0"/>
              <a:t>M.</a:t>
            </a:r>
            <a:r>
              <a:rPr lang="en-US" dirty="0"/>
              <a:t> I Jordan, and S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altLang="zh-CN" dirty="0"/>
              <a:t>S.</a:t>
            </a:r>
            <a:r>
              <a:rPr lang="en-US" dirty="0"/>
              <a:t> Sastry.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On the convergence of gradient-based learning in continuous games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 err="1"/>
              <a:t>arXiv</a:t>
            </a:r>
            <a:r>
              <a:rPr lang="en-US" i="1" dirty="0"/>
              <a:t> preprint arXiv:1804.05464,</a:t>
            </a:r>
            <a:r>
              <a:rPr lang="en-US" dirty="0"/>
              <a:t> 2018.</a:t>
            </a: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E.</a:t>
            </a:r>
            <a:r>
              <a:rPr lang="en-US" dirty="0"/>
              <a:t> V</a:t>
            </a:r>
            <a:r>
              <a:rPr lang="en-US" altLang="zh-CN" dirty="0"/>
              <a:t>.</a:t>
            </a:r>
            <a:r>
              <a:rPr lang="en-US" dirty="0"/>
              <a:t> Mazumdar, </a:t>
            </a:r>
            <a:r>
              <a:rPr lang="en-US" altLang="zh-CN" dirty="0"/>
              <a:t>M.</a:t>
            </a:r>
            <a:r>
              <a:rPr lang="en-US" dirty="0"/>
              <a:t> I Jordan, and S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altLang="zh-CN" dirty="0"/>
              <a:t>S.</a:t>
            </a:r>
            <a:r>
              <a:rPr lang="en-US" dirty="0"/>
              <a:t> Sastry.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On</a:t>
            </a:r>
            <a:r>
              <a:rPr lang="zh-CN" altLang="en-US" dirty="0"/>
              <a:t> </a:t>
            </a:r>
            <a:r>
              <a:rPr lang="en-US" dirty="0"/>
              <a:t>finding local </a:t>
            </a:r>
            <a:r>
              <a:rPr lang="en-US" altLang="zh-CN" dirty="0"/>
              <a:t>N</a:t>
            </a:r>
            <a:r>
              <a:rPr lang="en-US" dirty="0"/>
              <a:t>ash equilibria (and only local </a:t>
            </a:r>
            <a:r>
              <a:rPr lang="en-US" altLang="zh-CN" dirty="0"/>
              <a:t>N</a:t>
            </a:r>
            <a:r>
              <a:rPr lang="en-US" dirty="0"/>
              <a:t>ash</a:t>
            </a:r>
            <a:r>
              <a:rPr lang="zh-CN" altLang="en-US" dirty="0"/>
              <a:t> </a:t>
            </a:r>
            <a:r>
              <a:rPr lang="en-US" dirty="0"/>
              <a:t>equilibria) in zero-sum games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 err="1"/>
              <a:t>arXiv</a:t>
            </a:r>
            <a:r>
              <a:rPr lang="en-US" i="1" dirty="0"/>
              <a:t> preprint arXiv:1901.00838,</a:t>
            </a:r>
            <a:r>
              <a:rPr lang="en-US" dirty="0"/>
              <a:t> 2019.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C.</a:t>
            </a:r>
            <a:r>
              <a:rPr lang="en-US" dirty="0"/>
              <a:t> </a:t>
            </a:r>
            <a:r>
              <a:rPr lang="en-US" dirty="0" err="1"/>
              <a:t>Jin</a:t>
            </a:r>
            <a:r>
              <a:rPr lang="en-US" dirty="0"/>
              <a:t>, </a:t>
            </a:r>
            <a:r>
              <a:rPr lang="en-US" altLang="zh-CN" dirty="0"/>
              <a:t>P.</a:t>
            </a:r>
            <a:r>
              <a:rPr lang="en-US" dirty="0"/>
              <a:t> </a:t>
            </a:r>
            <a:r>
              <a:rPr lang="en-US" dirty="0" err="1"/>
              <a:t>Netrapalli</a:t>
            </a:r>
            <a:r>
              <a:rPr lang="en-US" dirty="0"/>
              <a:t>, and </a:t>
            </a:r>
            <a:r>
              <a:rPr lang="en-US" altLang="zh-CN" dirty="0"/>
              <a:t>M.</a:t>
            </a:r>
            <a:r>
              <a:rPr lang="en-US" dirty="0"/>
              <a:t> I Jordan. </a:t>
            </a:r>
            <a:r>
              <a:rPr lang="en-US" altLang="zh-CN" dirty="0"/>
              <a:t>“</a:t>
            </a:r>
            <a:r>
              <a:rPr lang="en-US" dirty="0"/>
              <a:t>Minmax optimization: Stable limit points of gradient descent ascent are locally optimal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 err="1"/>
              <a:t>arXiv</a:t>
            </a:r>
            <a:r>
              <a:rPr lang="en-US" i="1" dirty="0"/>
              <a:t> preprint arXiv:1902.00618</a:t>
            </a:r>
            <a:r>
              <a:rPr lang="en-US" dirty="0"/>
              <a:t>, 2019.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K. Zhang, Z. Yang, and T. </a:t>
            </a:r>
            <a:r>
              <a:rPr lang="en-US" dirty="0" err="1"/>
              <a:t>B</a:t>
            </a:r>
            <a:r>
              <a:rPr lang="en-US" dirty="0" err="1">
                <a:solidFill>
                  <a:srgbClr val="172948"/>
                </a:solidFill>
              </a:rPr>
              <a:t>a</a:t>
            </a:r>
            <a:r>
              <a:rPr lang="en-US" altLang="zh-CN" dirty="0" err="1">
                <a:solidFill>
                  <a:srgbClr val="172948"/>
                </a:solidFill>
              </a:rPr>
              <a:t>ş</a:t>
            </a:r>
            <a:r>
              <a:rPr lang="en-US" dirty="0" err="1">
                <a:solidFill>
                  <a:srgbClr val="172948"/>
                </a:solidFill>
              </a:rPr>
              <a:t>ar</a:t>
            </a:r>
            <a:r>
              <a:rPr lang="en-US" dirty="0">
                <a:solidFill>
                  <a:srgbClr val="172948"/>
                </a:solidFill>
              </a:rPr>
              <a:t>. “Policy optimization provably converges to Nash equilibria in zero-sum linear quadratic games,” </a:t>
            </a:r>
            <a:r>
              <a:rPr lang="en-US" i="1" dirty="0" err="1"/>
              <a:t>arXiv</a:t>
            </a:r>
            <a:r>
              <a:rPr lang="en-US" i="1" dirty="0"/>
              <a:t> preprint arXiv:1906.00729</a:t>
            </a:r>
            <a:r>
              <a:rPr lang="en-US" dirty="0"/>
              <a:t>, 2019.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H. He, J. Boyd-Graber, K. Kwok, and H. </a:t>
            </a:r>
            <a:r>
              <a:rPr lang="en-US" dirty="0" err="1"/>
              <a:t>Daumé</a:t>
            </a:r>
            <a:r>
              <a:rPr lang="en-US" dirty="0"/>
              <a:t> III. “Opponent modeling in deep reinforcement learning,”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International Conference on Machine Learning</a:t>
            </a:r>
            <a:r>
              <a:rPr lang="en-US" dirty="0"/>
              <a:t>, pages 1804–1813, 2016.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M. </a:t>
            </a:r>
            <a:r>
              <a:rPr lang="en-US" dirty="0" err="1"/>
              <a:t>Lanctot</a:t>
            </a:r>
            <a:r>
              <a:rPr lang="en-US" dirty="0"/>
              <a:t>, V. </a:t>
            </a:r>
            <a:r>
              <a:rPr lang="en-US" dirty="0" err="1"/>
              <a:t>Zambaldi</a:t>
            </a:r>
            <a:r>
              <a:rPr lang="en-US" dirty="0"/>
              <a:t>, A. </a:t>
            </a:r>
            <a:r>
              <a:rPr lang="en-US" dirty="0" err="1"/>
              <a:t>Gruslys</a:t>
            </a:r>
            <a:r>
              <a:rPr lang="en-US" dirty="0"/>
              <a:t>, A. </a:t>
            </a:r>
            <a:r>
              <a:rPr lang="en-US" dirty="0" err="1"/>
              <a:t>Lazaridou</a:t>
            </a:r>
            <a:r>
              <a:rPr lang="en-US" dirty="0"/>
              <a:t>, K. </a:t>
            </a:r>
            <a:r>
              <a:rPr lang="en-US" dirty="0" err="1"/>
              <a:t>Tuyls</a:t>
            </a:r>
            <a:r>
              <a:rPr lang="en-US" dirty="0"/>
              <a:t>, J. </a:t>
            </a:r>
            <a:r>
              <a:rPr lang="en-US" dirty="0" err="1"/>
              <a:t>Perolat</a:t>
            </a:r>
            <a:r>
              <a:rPr lang="en-US" dirty="0"/>
              <a:t>, D. Silver, and T Graepel. 2017. “A unified game theoretic approach to multiagent reinforcement learning.” In </a:t>
            </a:r>
            <a:r>
              <a:rPr lang="en-US" i="1" dirty="0"/>
              <a:t>Advances in Neural Information Processing Systems </a:t>
            </a:r>
            <a:r>
              <a:rPr lang="en-US" dirty="0"/>
              <a:t>pages 1603–1610, 2018.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172948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172948"/>
              </a:solidFill>
            </a:endParaRPr>
          </a:p>
          <a:p>
            <a:pPr algn="just"/>
            <a:endParaRPr lang="en-US" dirty="0">
              <a:solidFill>
                <a:srgbClr val="17294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863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-1219443" y="2416950"/>
            <a:ext cx="15826513" cy="353589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latin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1877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1"/>
    </mc:Choice>
    <mc:Fallback xmlns="">
      <p:transition spd="slow" advTm="775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440542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Related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work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(by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algorithms):</a:t>
            </a:r>
          </a:p>
          <a:p>
            <a:pPr lvl="1"/>
            <a:r>
              <a:rPr lang="en-US" altLang="zh-CN" sz="2685" dirty="0">
                <a:latin typeface="+mn-lt"/>
              </a:rPr>
              <a:t>Theoretical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results:</a:t>
            </a:r>
          </a:p>
          <a:p>
            <a:pPr lvl="2"/>
            <a:r>
              <a:rPr lang="en-US" altLang="zh-CN" sz="2274" dirty="0">
                <a:latin typeface="+mn-lt"/>
              </a:rPr>
              <a:t>Cooperative: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independent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Q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learning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(IQL)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[Tan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’93],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Q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[Kar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’13],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actor-critic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[Zhang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’18,’19]</a:t>
            </a:r>
          </a:p>
          <a:p>
            <a:pPr lvl="2"/>
            <a:r>
              <a:rPr lang="en-US" altLang="zh-CN" sz="2274" dirty="0">
                <a:latin typeface="+mn-lt"/>
              </a:rPr>
              <a:t>Non-cooperative: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Minimax-Q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[Littman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’94],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Nash-Q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[Hu et al. ’00], Friend-Foe-Q [Littman ’01], actor-critic for general-sum SG [</a:t>
            </a:r>
            <a:r>
              <a:rPr lang="en-US" altLang="zh-CN" sz="2274" dirty="0" err="1">
                <a:latin typeface="+mn-lt"/>
              </a:rPr>
              <a:t>Perolat</a:t>
            </a:r>
            <a:r>
              <a:rPr lang="en-US" altLang="zh-CN" sz="2274" dirty="0">
                <a:latin typeface="+mn-lt"/>
              </a:rPr>
              <a:t> et al. ’16],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policy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gradient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(PG)-based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learning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[Mazumdar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’18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’19; </a:t>
            </a:r>
            <a:r>
              <a:rPr lang="en-US" altLang="zh-CN" sz="2274" dirty="0" err="1">
                <a:latin typeface="+mn-lt"/>
              </a:rPr>
              <a:t>Jin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’19;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Zhang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’19]</a:t>
            </a:r>
          </a:p>
          <a:p>
            <a:pPr lvl="2"/>
            <a:r>
              <a:rPr lang="en-US" altLang="zh-CN" sz="2274" dirty="0">
                <a:latin typeface="+mn-lt"/>
              </a:rPr>
              <a:t>Mixed: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factorized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LSPI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</a:t>
            </a:r>
            <a:r>
              <a:rPr lang="en-US" altLang="zh-CN" sz="2274" dirty="0" err="1">
                <a:latin typeface="+mn-lt"/>
              </a:rPr>
              <a:t>Lagoudakis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&amp;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Parr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’03],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fitted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Q-iteration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[Zhang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’18]</a:t>
            </a:r>
            <a:r>
              <a:rPr lang="zh-CN" altLang="en-US" sz="2274" dirty="0">
                <a:latin typeface="+mn-lt"/>
              </a:rPr>
              <a:t> </a:t>
            </a:r>
            <a:endParaRPr lang="en-US" altLang="zh-CN" sz="2274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Empirical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results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(with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deep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NN):</a:t>
            </a:r>
          </a:p>
          <a:p>
            <a:pPr lvl="2"/>
            <a:r>
              <a:rPr lang="en-US" altLang="zh-CN" sz="2274" dirty="0">
                <a:latin typeface="+mn-lt"/>
              </a:rPr>
              <a:t>Cooperative: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deep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IQL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</a:t>
            </a:r>
            <a:r>
              <a:rPr lang="en-US" altLang="zh-CN" sz="2274" dirty="0" err="1">
                <a:latin typeface="+mn-lt"/>
              </a:rPr>
              <a:t>Tampuu</a:t>
            </a:r>
            <a:r>
              <a:rPr lang="en-US" altLang="zh-CN" sz="2274" dirty="0">
                <a:latin typeface="+mn-lt"/>
              </a:rPr>
              <a:t> et al., ’15] and variants [Foerster et al., ’16,’17], learning to communicate [Foerster et al., ’16], variants for partially-observed (PO) setting [Gupta et al., ’17] </a:t>
            </a:r>
          </a:p>
          <a:p>
            <a:pPr lvl="2"/>
            <a:r>
              <a:rPr lang="en-US" altLang="zh-CN" sz="2274" dirty="0">
                <a:latin typeface="+mn-lt"/>
              </a:rPr>
              <a:t>Non-cooperative: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opponent modeling +DQN [He et al., ’16], Learning with opponent-learning awareness (LOLA) [Foerster et al., ’18], PG-based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robust adversarial RL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(RARL) [Pinto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’17],</a:t>
            </a:r>
            <a:r>
              <a:rPr lang="zh-CN" altLang="en-US" sz="2274" dirty="0">
                <a:latin typeface="+mn-lt"/>
              </a:rPr>
              <a:t>  </a:t>
            </a:r>
            <a:endParaRPr lang="en-US" altLang="zh-CN" sz="2274" dirty="0">
              <a:latin typeface="+mn-lt"/>
            </a:endParaRPr>
          </a:p>
          <a:p>
            <a:pPr lvl="2"/>
            <a:r>
              <a:rPr lang="en-US" altLang="zh-CN" sz="2274" dirty="0">
                <a:latin typeface="+mn-lt"/>
              </a:rPr>
              <a:t>Mixed: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critic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+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actor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[Lowe et al., ’17], a unified game-theoretic framework for PO setting [</a:t>
            </a:r>
            <a:r>
              <a:rPr lang="en-US" altLang="zh-CN" sz="2274" dirty="0" err="1">
                <a:latin typeface="+mn-lt"/>
              </a:rPr>
              <a:t>Lanctot</a:t>
            </a:r>
            <a:r>
              <a:rPr lang="en-US" altLang="zh-CN" sz="2274" dirty="0">
                <a:latin typeface="+mn-lt"/>
              </a:rPr>
              <a:t> et al., ’18]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9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6354" y="1462979"/>
            <a:ext cx="12910679" cy="5052086"/>
          </a:xfrm>
        </p:spPr>
        <p:txBody>
          <a:bodyPr/>
          <a:lstStyle/>
          <a:p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Theory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for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MARL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with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function</a:t>
            </a:r>
            <a:r>
              <a:rPr lang="zh-CN" altLang="en-US" sz="3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approximation</a:t>
            </a:r>
            <a:endParaRPr lang="en-US" altLang="zh-CN" sz="35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Why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FA</a:t>
            </a:r>
            <a:r>
              <a:rPr lang="en-US" altLang="zh-CN" sz="2985" dirty="0">
                <a:latin typeface="Calibri" panose="020F0502020204030204" pitchFamily="34" charset="0"/>
              </a:rPr>
              <a:t>: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state-action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spaces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grow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exponentially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with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#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of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agents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Naïve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policy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gradient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fails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to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converge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[Mazumdar et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al.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’19,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 err="1">
                <a:latin typeface="Calibri" panose="020F0502020204030204" pitchFamily="34" charset="0"/>
              </a:rPr>
              <a:t>Jin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al.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’19]</a:t>
            </a:r>
          </a:p>
          <a:p>
            <a:r>
              <a:rPr lang="en-US" altLang="zh-CN" sz="3500" dirty="0">
                <a:latin typeface="Calibri" panose="020F0502020204030204" pitchFamily="34" charset="0"/>
              </a:rPr>
              <a:t>Partially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observable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setting: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decentralized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POMDP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(Dec-POMDP)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Much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more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practical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But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most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existing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algorithms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are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either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not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scalable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or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lack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of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theory</a:t>
            </a:r>
          </a:p>
          <a:p>
            <a:r>
              <a:rPr lang="en-US" altLang="zh-CN" sz="3500" dirty="0">
                <a:latin typeface="Calibri" panose="020F0502020204030204" pitchFamily="34" charset="0"/>
              </a:rPr>
              <a:t>Safe/Robust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MARL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Robots,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UVAs,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self-driving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fleets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are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safety-critical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systems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Incorporate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current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safe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RL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results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into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the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multi-agent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setting</a:t>
            </a:r>
          </a:p>
          <a:p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Model-based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MARL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0979" y="557403"/>
            <a:ext cx="12576291" cy="699728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6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367752"/>
            <a:ext cx="11987312" cy="6255249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Multi-Agent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Multi-Car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Racing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New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problem: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Robust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&amp;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for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Coach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Other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contributions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5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651238"/>
            <a:ext cx="12608517" cy="5555579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Reinforcement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Learning: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solving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Markov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decision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processes/optimal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control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problem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E94A26"/>
                </a:solidFill>
                <a:latin typeface="+mn-lt"/>
              </a:rPr>
              <a:t>without</a:t>
            </a:r>
            <a:r>
              <a:rPr lang="zh-CN" altLang="en-US" sz="3200" dirty="0">
                <a:solidFill>
                  <a:srgbClr val="E94A26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E94A26"/>
                </a:solidFill>
                <a:latin typeface="+mn-lt"/>
              </a:rPr>
              <a:t>knowing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model</a:t>
            </a:r>
          </a:p>
          <a:p>
            <a:r>
              <a:rPr lang="en-US" sz="3200" dirty="0">
                <a:latin typeface="Calibri" panose="020F0502020204030204" pitchFamily="34" charset="0"/>
              </a:rPr>
              <a:t>(Stationary) policy:</a:t>
            </a:r>
          </a:p>
          <a:p>
            <a:r>
              <a:rPr lang="en-US" sz="3200" dirty="0">
                <a:latin typeface="Calibri" panose="020F0502020204030204" pitchFamily="34" charset="0"/>
              </a:rPr>
              <a:t>Goal: maximize acc</a:t>
            </a:r>
            <a:r>
              <a:rPr lang="en-US" altLang="zh-CN" sz="3200" dirty="0">
                <a:latin typeface="Calibri" panose="020F0502020204030204" pitchFamily="34" charset="0"/>
              </a:rPr>
              <a:t>umulated/time-average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reward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r>
              <a:rPr lang="en-US" altLang="zh-CN" sz="3200" dirty="0">
                <a:solidFill>
                  <a:srgbClr val="172948"/>
                </a:solidFill>
                <a:latin typeface="Calibri" panose="020F0502020204030204" pitchFamily="34" charset="0"/>
              </a:rPr>
              <a:t>Algorithms:</a:t>
            </a:r>
          </a:p>
          <a:p>
            <a:pPr lvl="1"/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Critic-only/value-based: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e.g.,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Q-learning,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SARSA, DQN, DDQN</a:t>
            </a:r>
          </a:p>
          <a:p>
            <a:pPr lvl="1"/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Actor-only/policy-based: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e.g.,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policy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gradient,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PPO, TRPO</a:t>
            </a:r>
          </a:p>
          <a:p>
            <a:pPr lvl="1"/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Actor-critic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enjoys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both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advantages</a:t>
            </a: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(RL)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C6210-14CF-B049-9631-E0827FD93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581" y="2487831"/>
            <a:ext cx="3634219" cy="1741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E593A3-E94B-6B44-9CD3-8D771DC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9" t="9053" r="12144" b="10164"/>
          <a:stretch/>
        </p:blipFill>
        <p:spPr>
          <a:xfrm>
            <a:off x="10233914" y="5065999"/>
            <a:ext cx="3381941" cy="2187725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F03FC8E5-0DFB-AD48-A5B8-EE06C1ABEF63}"/>
              </a:ext>
            </a:extLst>
          </p:cNvPr>
          <p:cNvSpPr txBox="1"/>
          <p:nvPr/>
        </p:nvSpPr>
        <p:spPr>
          <a:xfrm>
            <a:off x="10007382" y="7209672"/>
            <a:ext cx="4172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02060"/>
                </a:solidFill>
              </a:rPr>
              <a:t>Source: </a:t>
            </a:r>
            <a:r>
              <a:rPr lang="en-US" altLang="zh-CN" sz="1000" i="1" dirty="0">
                <a:solidFill>
                  <a:srgbClr val="002060"/>
                </a:solidFill>
              </a:rPr>
              <a:t>Reinforcement learning Lecture Notes</a:t>
            </a:r>
            <a:r>
              <a:rPr lang="en-US" altLang="zh-CN" sz="1000" dirty="0">
                <a:solidFill>
                  <a:srgbClr val="002060"/>
                </a:solidFill>
              </a:rPr>
              <a:t>, David Silver, 2016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4202F0-9A7F-4444-A7E5-AB13C0B4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70" y="2874257"/>
            <a:ext cx="3068300" cy="365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ACD25-2460-E642-B994-89E3FCEE1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131" y="3870506"/>
            <a:ext cx="3586370" cy="9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7" y="1400325"/>
            <a:ext cx="12890977" cy="7879599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Many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practical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applications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involve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ED3323"/>
                </a:solidFill>
                <a:latin typeface="+mn-lt"/>
              </a:rPr>
              <a:t>multiple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agents</a:t>
            </a:r>
          </a:p>
          <a:p>
            <a:pPr lvl="1"/>
            <a:r>
              <a:rPr lang="en-US" altLang="zh-CN" sz="2690" dirty="0">
                <a:latin typeface="+mn-lt"/>
              </a:rPr>
              <a:t>Robotics, autonomous vehicles</a:t>
            </a:r>
          </a:p>
          <a:p>
            <a:pPr lvl="1"/>
            <a:r>
              <a:rPr lang="en-US" altLang="zh-CN" sz="2690" dirty="0">
                <a:latin typeface="+mn-lt"/>
              </a:rPr>
              <a:t>Sensor</a:t>
            </a:r>
            <a:r>
              <a:rPr lang="zh-CN" altLang="en-US" sz="2690" dirty="0">
                <a:latin typeface="+mn-lt"/>
              </a:rPr>
              <a:t> </a:t>
            </a:r>
            <a:r>
              <a:rPr lang="en-US" altLang="zh-CN" sz="2690" dirty="0">
                <a:latin typeface="+mn-lt"/>
              </a:rPr>
              <a:t>networks</a:t>
            </a:r>
          </a:p>
          <a:p>
            <a:pPr lvl="1"/>
            <a:r>
              <a:rPr lang="en-US" altLang="zh-CN" sz="2690" dirty="0">
                <a:latin typeface="+mn-lt"/>
              </a:rPr>
              <a:t>Video games,</a:t>
            </a:r>
            <a:r>
              <a:rPr lang="zh-CN" altLang="en-US" sz="2690" dirty="0">
                <a:latin typeface="+mn-lt"/>
              </a:rPr>
              <a:t> </a:t>
            </a:r>
            <a:r>
              <a:rPr lang="en-US" altLang="zh-CN" sz="2690" dirty="0">
                <a:latin typeface="+mn-lt"/>
              </a:rPr>
              <a:t>game</a:t>
            </a:r>
            <a:r>
              <a:rPr lang="zh-CN" altLang="en-US" sz="2690" dirty="0">
                <a:latin typeface="+mn-lt"/>
              </a:rPr>
              <a:t> </a:t>
            </a:r>
            <a:r>
              <a:rPr lang="en-US" altLang="zh-CN" sz="2690" dirty="0">
                <a:latin typeface="+mn-lt"/>
              </a:rPr>
              <a:t>of</a:t>
            </a:r>
            <a:r>
              <a:rPr lang="zh-CN" altLang="en-US" sz="2690" dirty="0">
                <a:latin typeface="+mn-lt"/>
              </a:rPr>
              <a:t> </a:t>
            </a:r>
            <a:r>
              <a:rPr lang="en-US" altLang="zh-CN" sz="2690" dirty="0">
                <a:latin typeface="+mn-lt"/>
              </a:rPr>
              <a:t>Go</a:t>
            </a:r>
            <a:endParaRPr lang="en-US" altLang="zh-CN" sz="2690" dirty="0">
              <a:solidFill>
                <a:srgbClr val="172948"/>
              </a:solidFill>
              <a:latin typeface="+mn-lt"/>
            </a:endParaRPr>
          </a:p>
          <a:p>
            <a:pPr lvl="1"/>
            <a:endParaRPr lang="en-US" altLang="zh-CN" sz="500" dirty="0">
              <a:solidFill>
                <a:srgbClr val="172948"/>
              </a:solidFill>
              <a:latin typeface="+mn-lt"/>
            </a:endParaRPr>
          </a:p>
          <a:p>
            <a:pPr lvl="0"/>
            <a:r>
              <a:rPr lang="en-US" altLang="zh-CN" sz="3200" dirty="0">
                <a:latin typeface="Calibri"/>
              </a:rPr>
              <a:t>Settings:</a:t>
            </a:r>
          </a:p>
          <a:p>
            <a:pPr lvl="1"/>
            <a:r>
              <a:rPr lang="en-US" altLang="zh-CN" sz="2690" dirty="0">
                <a:solidFill>
                  <a:srgbClr val="ED3323"/>
                </a:solidFill>
                <a:latin typeface="Calibri"/>
              </a:rPr>
              <a:t>Cooperative</a:t>
            </a:r>
            <a:endParaRPr lang="en-US" altLang="zh-CN" sz="2690" dirty="0">
              <a:latin typeface="Calibri"/>
            </a:endParaRPr>
          </a:p>
          <a:p>
            <a:pPr lvl="1"/>
            <a:r>
              <a:rPr lang="en-US" altLang="zh-CN" sz="2690" dirty="0">
                <a:solidFill>
                  <a:srgbClr val="ED3323"/>
                </a:solidFill>
                <a:latin typeface="Calibri"/>
              </a:rPr>
              <a:t>Mixed</a:t>
            </a:r>
            <a:r>
              <a:rPr lang="zh-CN" altLang="en-US" sz="2690" dirty="0">
                <a:latin typeface="Calibri"/>
              </a:rPr>
              <a:t> </a:t>
            </a:r>
            <a:r>
              <a:rPr lang="en-US" altLang="zh-CN" sz="2690" dirty="0">
                <a:latin typeface="Calibri"/>
              </a:rPr>
              <a:t>of</a:t>
            </a:r>
            <a:r>
              <a:rPr lang="zh-CN" altLang="en-US" sz="2690" dirty="0">
                <a:latin typeface="Calibri"/>
              </a:rPr>
              <a:t> </a:t>
            </a:r>
            <a:r>
              <a:rPr lang="en-US" altLang="zh-CN" sz="2690" dirty="0">
                <a:latin typeface="Calibri"/>
              </a:rPr>
              <a:t>the</a:t>
            </a:r>
            <a:r>
              <a:rPr lang="zh-CN" altLang="en-US" sz="2690" dirty="0">
                <a:latin typeface="Calibri"/>
              </a:rPr>
              <a:t> </a:t>
            </a:r>
            <a:r>
              <a:rPr lang="en-US" altLang="zh-CN" sz="2690" dirty="0">
                <a:latin typeface="Calibri"/>
              </a:rPr>
              <a:t>two</a:t>
            </a:r>
          </a:p>
          <a:p>
            <a:pPr lvl="0"/>
            <a:r>
              <a:rPr lang="en-US" altLang="zh-CN" sz="3200" dirty="0">
                <a:latin typeface="Calibri"/>
              </a:rPr>
              <a:t>Algorithms:</a:t>
            </a:r>
          </a:p>
          <a:p>
            <a:pPr lvl="1"/>
            <a:r>
              <a:rPr lang="en-US" altLang="zh-CN" sz="2685" dirty="0">
                <a:solidFill>
                  <a:srgbClr val="ED3323"/>
                </a:solidFill>
                <a:latin typeface="Calibri"/>
              </a:rPr>
              <a:t>Tabular</a:t>
            </a:r>
            <a:r>
              <a:rPr lang="zh-CN" altLang="en-US" sz="2685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Calibri"/>
              </a:rPr>
              <a:t>case/linear</a:t>
            </a:r>
            <a:r>
              <a:rPr lang="zh-CN" altLang="en-US" sz="2685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function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approximation,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with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convergence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guarantee</a:t>
            </a:r>
          </a:p>
          <a:p>
            <a:pPr lvl="1"/>
            <a:r>
              <a:rPr lang="en-US" altLang="zh-CN" sz="2685" dirty="0">
                <a:solidFill>
                  <a:srgbClr val="ED3323"/>
                </a:solidFill>
                <a:latin typeface="Calibri"/>
              </a:rPr>
              <a:t>Neural-nets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for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function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approximation,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mostly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purely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empirical</a:t>
            </a:r>
            <a:endParaRPr lang="en-US" altLang="zh-CN" sz="2690" dirty="0">
              <a:latin typeface="Calibri"/>
            </a:endParaRPr>
          </a:p>
          <a:p>
            <a:r>
              <a:rPr lang="en-US" altLang="zh-CN" sz="3200" dirty="0">
                <a:latin typeface="+mn-lt"/>
              </a:rPr>
              <a:t>See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previous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literature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review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slides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for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more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details</a:t>
            </a: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Multi-Agent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(MARL)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D7DF71-F001-5C4C-B85A-BA5C7B0B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254" y="2369380"/>
            <a:ext cx="5286705" cy="3110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9F2F22-A5A7-0F45-8F76-9C8611BBBF33}"/>
              </a:ext>
            </a:extLst>
          </p:cNvPr>
          <p:cNvSpPr/>
          <p:nvPr/>
        </p:nvSpPr>
        <p:spPr>
          <a:xfrm>
            <a:off x="8841499" y="3126993"/>
            <a:ext cx="910020" cy="40070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948800-C738-BE46-8617-9362D1BE5852}"/>
              </a:ext>
            </a:extLst>
          </p:cNvPr>
          <p:cNvSpPr/>
          <p:nvPr/>
        </p:nvSpPr>
        <p:spPr>
          <a:xfrm>
            <a:off x="10355932" y="3073649"/>
            <a:ext cx="2165166" cy="51726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2691D-3E07-AD44-8910-C5FB60D413D9}"/>
              </a:ext>
            </a:extLst>
          </p:cNvPr>
          <p:cNvSpPr txBox="1"/>
          <p:nvPr/>
        </p:nvSpPr>
        <p:spPr>
          <a:xfrm>
            <a:off x="8215310" y="2222140"/>
            <a:ext cx="2140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2284B"/>
                </a:solidFill>
              </a:rPr>
              <a:t>RL</a:t>
            </a:r>
            <a:endParaRPr lang="en-US" dirty="0">
              <a:solidFill>
                <a:srgbClr val="12284B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6785C-4D4C-EF43-931F-38436D562620}"/>
              </a:ext>
            </a:extLst>
          </p:cNvPr>
          <p:cNvCxnSpPr>
            <a:cxnSpLocks/>
          </p:cNvCxnSpPr>
          <p:nvPr/>
        </p:nvCxnSpPr>
        <p:spPr>
          <a:xfrm>
            <a:off x="9280511" y="2671491"/>
            <a:ext cx="33861" cy="3316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FD8EE8-3802-B948-850A-DB540070D7A2}"/>
              </a:ext>
            </a:extLst>
          </p:cNvPr>
          <p:cNvSpPr txBox="1"/>
          <p:nvPr/>
        </p:nvSpPr>
        <p:spPr>
          <a:xfrm>
            <a:off x="10164688" y="2221824"/>
            <a:ext cx="2140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2284B"/>
                </a:solidFill>
              </a:rPr>
              <a:t>MARL</a:t>
            </a:r>
            <a:endParaRPr lang="en-US" dirty="0">
              <a:solidFill>
                <a:srgbClr val="12284B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BD889E-3F84-6F43-8135-BA2D424D984B}"/>
              </a:ext>
            </a:extLst>
          </p:cNvPr>
          <p:cNvCxnSpPr>
            <a:cxnSpLocks/>
          </p:cNvCxnSpPr>
          <p:nvPr/>
        </p:nvCxnSpPr>
        <p:spPr>
          <a:xfrm>
            <a:off x="11326513" y="2633180"/>
            <a:ext cx="33861" cy="3316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A721CE-FA74-094B-98AA-9B42BFA82727}"/>
              </a:ext>
            </a:extLst>
          </p:cNvPr>
          <p:cNvSpPr txBox="1"/>
          <p:nvPr/>
        </p:nvSpPr>
        <p:spPr>
          <a:xfrm>
            <a:off x="3970756" y="4096126"/>
            <a:ext cx="487074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2722" lvl="1" indent="-327971" defTabSz="524751">
              <a:spcBef>
                <a:spcPct val="20000"/>
              </a:spcBef>
              <a:buFont typeface="Arial"/>
              <a:buChar char="–"/>
            </a:pPr>
            <a:r>
              <a:rPr lang="en-US" altLang="zh-CN" sz="2690" dirty="0">
                <a:solidFill>
                  <a:srgbClr val="ED3323"/>
                </a:solidFill>
                <a:cs typeface="Arial" panose="020B0604020202020204" pitchFamily="34" charset="0"/>
              </a:rPr>
              <a:t>Competitive</a:t>
            </a:r>
            <a:endParaRPr lang="en-US" altLang="zh-CN" sz="2690" dirty="0">
              <a:solidFill>
                <a:srgbClr val="13294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8988" y="1484216"/>
            <a:ext cx="13227012" cy="6903135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Framework: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Stochastic/Markov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Games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[Littman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’94]</a:t>
            </a:r>
          </a:p>
          <a:p>
            <a:pPr marL="524751" lvl="1" indent="0">
              <a:buNone/>
            </a:pPr>
            <a:endParaRPr lang="en-US" altLang="zh-CN" sz="2685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Policy: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						</a:t>
            </a:r>
            <a:r>
              <a:rPr lang="zh-CN" altLang="en-US" sz="2685" dirty="0">
                <a:latin typeface="+mn-lt"/>
              </a:rPr>
              <a:t>   </a:t>
            </a:r>
            <a:r>
              <a:rPr lang="en-US" altLang="zh-CN" sz="2685" dirty="0">
                <a:latin typeface="+mn-lt"/>
              </a:rPr>
              <a:t>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joint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policy</a:t>
            </a:r>
          </a:p>
          <a:p>
            <a:pPr lvl="1"/>
            <a:r>
              <a:rPr lang="en-US" altLang="zh-CN" sz="2685" dirty="0">
                <a:latin typeface="+mn-lt"/>
              </a:rPr>
              <a:t>Goal:</a:t>
            </a:r>
            <a:r>
              <a:rPr lang="zh-CN" altLang="en-US" sz="2685" dirty="0">
                <a:latin typeface="+mn-lt"/>
              </a:rPr>
              <a:t> </a:t>
            </a:r>
            <a:endParaRPr lang="en-US" altLang="zh-CN" sz="2685" dirty="0">
              <a:latin typeface="+mn-lt"/>
            </a:endParaRPr>
          </a:p>
          <a:p>
            <a:pPr marL="524751" lvl="1" indent="0">
              <a:buNone/>
            </a:pPr>
            <a:endParaRPr lang="en-US" altLang="zh-CN" sz="2685" dirty="0">
              <a:latin typeface="+mn-lt"/>
            </a:endParaRPr>
          </a:p>
          <a:p>
            <a:pPr marL="524751" lvl="1" indent="0">
              <a:buNone/>
            </a:pPr>
            <a:endParaRPr lang="en-US" altLang="zh-CN" sz="1000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Solution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concept: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+mn-lt"/>
              </a:rPr>
              <a:t>Nash equilibrium (NE) </a:t>
            </a:r>
          </a:p>
          <a:p>
            <a:pPr lvl="1"/>
            <a:endParaRPr lang="en-US" altLang="zh-CN" sz="3000" dirty="0">
              <a:solidFill>
                <a:srgbClr val="ED3323"/>
              </a:solidFill>
              <a:latin typeface="+mn-lt"/>
            </a:endParaRPr>
          </a:p>
          <a:p>
            <a:pPr lvl="1"/>
            <a:r>
              <a:rPr lang="en-US" altLang="zh-CN" sz="2685" dirty="0">
                <a:solidFill>
                  <a:srgbClr val="12284B"/>
                </a:solidFill>
                <a:latin typeface="+mn-lt"/>
              </a:rPr>
              <a:t>Special</a:t>
            </a:r>
            <a:r>
              <a:rPr lang="zh-CN" altLang="en-US" sz="2685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685" dirty="0">
                <a:solidFill>
                  <a:srgbClr val="12284B"/>
                </a:solidFill>
                <a:latin typeface="+mn-lt"/>
              </a:rPr>
              <a:t>cases:</a:t>
            </a:r>
            <a:r>
              <a:rPr lang="zh-CN" altLang="en-US" sz="2685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685" dirty="0">
                <a:solidFill>
                  <a:srgbClr val="12284B"/>
                </a:solidFill>
                <a:latin typeface="+mn-lt"/>
              </a:rPr>
              <a:t>team</a:t>
            </a:r>
            <a:r>
              <a:rPr lang="zh-CN" altLang="en-US" sz="2685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685" dirty="0">
                <a:solidFill>
                  <a:srgbClr val="12284B"/>
                </a:solidFill>
                <a:latin typeface="+mn-lt"/>
              </a:rPr>
              <a:t>&amp;</a:t>
            </a:r>
            <a:r>
              <a:rPr lang="zh-CN" altLang="en-US" sz="2685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685" dirty="0">
                <a:solidFill>
                  <a:srgbClr val="12284B"/>
                </a:solidFill>
                <a:latin typeface="+mn-lt"/>
              </a:rPr>
              <a:t>zero-sum</a:t>
            </a:r>
            <a:endParaRPr lang="en-US" altLang="zh-CN" sz="32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Challenges:</a:t>
            </a:r>
          </a:p>
          <a:p>
            <a:pPr lvl="1"/>
            <a:r>
              <a:rPr lang="en-US" altLang="zh-CN" sz="2685" dirty="0">
                <a:latin typeface="+mn-lt"/>
              </a:rPr>
              <a:t>Non-stationarity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[Tan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’93]</a:t>
            </a:r>
          </a:p>
          <a:p>
            <a:pPr lvl="1"/>
            <a:r>
              <a:rPr lang="en-US" altLang="zh-CN" sz="2685" dirty="0">
                <a:latin typeface="+mn-lt"/>
              </a:rPr>
              <a:t>Curse of dimensionality: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#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of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agents</a:t>
            </a:r>
          </a:p>
          <a:p>
            <a:pPr lvl="1"/>
            <a:endParaRPr lang="en-US" altLang="zh-CN" sz="10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2150E04-8A0C-2D4C-A19B-C3CBB5C8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13" y="1641839"/>
            <a:ext cx="3608705" cy="3169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E315A3-A3B0-DA48-9A31-CC99A0EEF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893" y="2602628"/>
            <a:ext cx="4980944" cy="3552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5AC339-856A-8D43-8B0D-775C11FAF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173" y="2575831"/>
            <a:ext cx="3069785" cy="42886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CD44E7A-3EE4-674F-A5D7-E75CF3BFBAFE}"/>
              </a:ext>
            </a:extLst>
          </p:cNvPr>
          <p:cNvGrpSpPr/>
          <p:nvPr/>
        </p:nvGrpSpPr>
        <p:grpSpPr>
          <a:xfrm>
            <a:off x="4561910" y="3132521"/>
            <a:ext cx="5414844" cy="921093"/>
            <a:chOff x="4188019" y="3883440"/>
            <a:chExt cx="4351984" cy="73482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B522D8D-8449-FD4D-B8E5-048C39A1A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88019" y="3883440"/>
              <a:ext cx="4351984" cy="73482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10FF50-6943-9E4E-A57F-5B1F024A0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566" t="21352" r="69614" b="54152"/>
            <a:stretch/>
          </p:blipFill>
          <p:spPr>
            <a:xfrm>
              <a:off x="5163399" y="3991009"/>
              <a:ext cx="79201" cy="18000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D0CE558-B3B6-3648-A612-6498DAE06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244" y="4237785"/>
            <a:ext cx="2323468" cy="4824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9AAAF11-7C99-5648-9E1F-59FB8E20B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995" y="4762177"/>
            <a:ext cx="4339796" cy="4290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EF80BD-626C-2149-87F4-87BF275EB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2099" y="1988350"/>
            <a:ext cx="5883513" cy="4939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147553C-AF76-C042-AEF4-5AAB015840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4716" y="2048262"/>
            <a:ext cx="4523055" cy="368619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E0593ED-CD94-774D-ABE5-503F6682B7EA}"/>
              </a:ext>
            </a:extLst>
          </p:cNvPr>
          <p:cNvSpPr txBox="1"/>
          <p:nvPr/>
        </p:nvSpPr>
        <p:spPr>
          <a:xfrm>
            <a:off x="7376993" y="6185012"/>
            <a:ext cx="487074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2722" lvl="1" indent="-327971" defTabSz="524751">
              <a:spcBef>
                <a:spcPct val="20000"/>
              </a:spcBef>
              <a:buFont typeface="Arial"/>
              <a:buChar char="–"/>
            </a:pPr>
            <a:r>
              <a:rPr lang="en-US" altLang="zh-CN" sz="2690" dirty="0">
                <a:solidFill>
                  <a:srgbClr val="ED3323"/>
                </a:solidFill>
                <a:cs typeface="Arial" panose="020B0604020202020204" pitchFamily="34" charset="0"/>
              </a:rPr>
              <a:t>Learning</a:t>
            </a:r>
            <a:r>
              <a:rPr lang="zh-CN" altLang="en-US" sz="2690" dirty="0">
                <a:solidFill>
                  <a:srgbClr val="ED3323"/>
                </a:solidFill>
                <a:cs typeface="Arial" panose="020B0604020202020204" pitchFamily="34" charset="0"/>
              </a:rPr>
              <a:t> </a:t>
            </a:r>
            <a:r>
              <a:rPr lang="en-US" altLang="zh-CN" sz="2690" dirty="0">
                <a:solidFill>
                  <a:srgbClr val="ED3323"/>
                </a:solidFill>
                <a:cs typeface="Arial" panose="020B0604020202020204" pitchFamily="34" charset="0"/>
              </a:rPr>
              <a:t>goal</a:t>
            </a:r>
            <a:r>
              <a:rPr lang="zh-CN" altLang="en-US" sz="2690" dirty="0">
                <a:solidFill>
                  <a:srgbClr val="ED3323"/>
                </a:solidFill>
                <a:cs typeface="Arial" panose="020B0604020202020204" pitchFamily="34" charset="0"/>
              </a:rPr>
              <a:t> </a:t>
            </a:r>
            <a:r>
              <a:rPr lang="en-US" altLang="zh-CN" sz="2690" dirty="0">
                <a:solidFill>
                  <a:srgbClr val="ED3323"/>
                </a:solidFill>
                <a:cs typeface="Arial" panose="020B0604020202020204" pitchFamily="34" charset="0"/>
              </a:rPr>
              <a:t>[</a:t>
            </a:r>
            <a:r>
              <a:rPr lang="en-US" altLang="zh-CN" sz="2690" dirty="0" err="1">
                <a:solidFill>
                  <a:srgbClr val="ED3323"/>
                </a:solidFill>
                <a:cs typeface="Arial" panose="020B0604020202020204" pitchFamily="34" charset="0"/>
              </a:rPr>
              <a:t>Shoham</a:t>
            </a:r>
            <a:r>
              <a:rPr lang="zh-CN" altLang="en-US" sz="2690" dirty="0">
                <a:solidFill>
                  <a:srgbClr val="ED3323"/>
                </a:solidFill>
                <a:cs typeface="Arial" panose="020B0604020202020204" pitchFamily="34" charset="0"/>
              </a:rPr>
              <a:t> </a:t>
            </a:r>
            <a:r>
              <a:rPr lang="en-US" altLang="zh-CN" sz="2690" dirty="0">
                <a:solidFill>
                  <a:srgbClr val="ED3323"/>
                </a:solidFill>
                <a:cs typeface="Arial" panose="020B0604020202020204" pitchFamily="34" charset="0"/>
              </a:rPr>
              <a:t>’06]</a:t>
            </a:r>
            <a:endParaRPr lang="en-US" altLang="zh-CN" sz="2690" dirty="0">
              <a:solidFill>
                <a:srgbClr val="13294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8988" y="1498600"/>
            <a:ext cx="13227012" cy="6397171"/>
          </a:xfrm>
        </p:spPr>
        <p:txBody>
          <a:bodyPr/>
          <a:lstStyle/>
          <a:p>
            <a:pPr lvl="0"/>
            <a:r>
              <a:rPr lang="en-US" altLang="zh-CN" sz="3200" dirty="0">
                <a:latin typeface="Calibri"/>
              </a:rPr>
              <a:t>Value-based:</a:t>
            </a:r>
          </a:p>
          <a:p>
            <a:pPr lvl="1"/>
            <a:r>
              <a:rPr lang="en-US" altLang="zh-CN" sz="2685" dirty="0">
                <a:latin typeface="Calibri"/>
              </a:rPr>
              <a:t>Minimax-Q [Littman ’94], Nash-Q [Hu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and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Wellman ’00], Friend-Foe-Q [Littman ’01]</a:t>
            </a:r>
          </a:p>
          <a:p>
            <a:pPr lvl="1"/>
            <a:endParaRPr lang="en-US" altLang="zh-CN" sz="2685" dirty="0">
              <a:latin typeface="Calibri"/>
            </a:endParaRPr>
          </a:p>
          <a:p>
            <a:pPr lvl="1"/>
            <a:endParaRPr lang="en-US" altLang="zh-CN" sz="2685" dirty="0">
              <a:latin typeface="Calibri"/>
            </a:endParaRPr>
          </a:p>
          <a:p>
            <a:pPr lvl="1"/>
            <a:endParaRPr lang="en-US" altLang="zh-CN" sz="2685" dirty="0">
              <a:latin typeface="Calibri"/>
            </a:endParaRPr>
          </a:p>
          <a:p>
            <a:pPr marL="524751" lvl="1" indent="0">
              <a:buNone/>
            </a:pPr>
            <a:endParaRPr lang="en-US" altLang="zh-CN" sz="2000" dirty="0">
              <a:latin typeface="Calibri"/>
            </a:endParaRPr>
          </a:p>
          <a:p>
            <a:pPr lvl="1"/>
            <a:r>
              <a:rPr lang="en-US" altLang="zh-CN" sz="2685" dirty="0">
                <a:latin typeface="Calibri"/>
              </a:rPr>
              <a:t>Neural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networks-based: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Use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NN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to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approximate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Q-function</a:t>
            </a:r>
            <a:r>
              <a:rPr lang="zh-CN" altLang="en-US" sz="2685" dirty="0">
                <a:latin typeface="Calibri"/>
              </a:rPr>
              <a:t> </a:t>
            </a:r>
            <a:endParaRPr lang="en-US" altLang="zh-CN" sz="2685" dirty="0">
              <a:latin typeface="Calibri"/>
            </a:endParaRPr>
          </a:p>
          <a:p>
            <a:r>
              <a:rPr lang="en-US" altLang="zh-CN" sz="3200" dirty="0">
                <a:latin typeface="+mn-lt"/>
              </a:rPr>
              <a:t>Policy-based: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parametrize</a:t>
            </a:r>
          </a:p>
          <a:p>
            <a:pPr lvl="1"/>
            <a:r>
              <a:rPr lang="en-US" altLang="zh-CN" sz="2685" dirty="0">
                <a:latin typeface="+mn-lt"/>
              </a:rPr>
              <a:t>Multi-agent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policy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gradient:</a:t>
            </a:r>
            <a:r>
              <a:rPr lang="zh-CN" altLang="en-US" sz="2685" dirty="0">
                <a:latin typeface="+mn-lt"/>
              </a:rPr>
              <a:t> </a:t>
            </a:r>
            <a:endParaRPr lang="en-US" altLang="zh-CN" sz="2685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Each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agent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improves		</a:t>
            </a:r>
            <a:r>
              <a:rPr lang="zh-CN" altLang="en-US" sz="2685" dirty="0">
                <a:latin typeface="+mn-lt"/>
              </a:rPr>
              <a:t>    </a:t>
            </a:r>
            <a:r>
              <a:rPr lang="en-US" altLang="zh-CN" sz="2685" dirty="0">
                <a:latin typeface="+mn-lt"/>
              </a:rPr>
              <a:t>following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its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own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policy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gradient</a:t>
            </a:r>
            <a:r>
              <a:rPr lang="zh-CN" altLang="en-US" sz="2685" dirty="0">
                <a:latin typeface="+mn-lt"/>
              </a:rPr>
              <a:t> </a:t>
            </a:r>
            <a:endParaRPr lang="en-US" altLang="zh-CN" sz="2685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Actor-critic: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additionally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parametrize</a:t>
            </a:r>
            <a:r>
              <a:rPr lang="zh-CN" altLang="en-US" sz="3200" dirty="0">
                <a:latin typeface="+mn-lt"/>
              </a:rPr>
              <a:t> </a:t>
            </a:r>
            <a:endParaRPr lang="en-US" altLang="zh-CN" sz="3200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[Gupta et al., ’17; Lowe et al., ’17;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Srinivasan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al.,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’19]</a:t>
            </a:r>
            <a:r>
              <a:rPr lang="zh-CN" altLang="en-US" sz="2685" dirty="0">
                <a:latin typeface="+mn-lt"/>
              </a:rPr>
              <a:t> </a:t>
            </a:r>
            <a:endParaRPr lang="en-US" altLang="zh-CN" sz="2685" dirty="0">
              <a:latin typeface="+mn-lt"/>
            </a:endParaRPr>
          </a:p>
          <a:p>
            <a:pPr marL="524751" lvl="1" indent="0">
              <a:buNone/>
            </a:pPr>
            <a:endParaRPr lang="en-US" altLang="zh-CN" sz="2685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MARL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E9F65-6689-6043-8A0B-272FEC1EC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2" y="2531829"/>
            <a:ext cx="8026400" cy="6897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B7E06-81ED-8549-9526-92D82C0FD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97" y="3698589"/>
            <a:ext cx="9930492" cy="583574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19F5BDC7-C999-E94D-B8DF-06F61FB152B9}"/>
              </a:ext>
            </a:extLst>
          </p:cNvPr>
          <p:cNvSpPr/>
          <p:nvPr/>
        </p:nvSpPr>
        <p:spPr>
          <a:xfrm>
            <a:off x="7102494" y="3156283"/>
            <a:ext cx="245363" cy="452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93157E-C494-B942-B88E-114E93CE6AFC}"/>
              </a:ext>
            </a:extLst>
          </p:cNvPr>
          <p:cNvSpPr/>
          <p:nvPr/>
        </p:nvSpPr>
        <p:spPr>
          <a:xfrm>
            <a:off x="9301624" y="2509998"/>
            <a:ext cx="1133203" cy="84585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C7962B-07E3-0F4B-886B-DDBD805F66C1}"/>
              </a:ext>
            </a:extLst>
          </p:cNvPr>
          <p:cNvSpPr/>
          <p:nvPr/>
        </p:nvSpPr>
        <p:spPr>
          <a:xfrm>
            <a:off x="10581788" y="3553085"/>
            <a:ext cx="1328057" cy="87981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0EA84-DD3D-2243-B4FF-63F65B904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55" y="6044875"/>
            <a:ext cx="990119" cy="3976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3DC0BE-8A62-3140-8288-8129654D8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585" y="5508190"/>
            <a:ext cx="5588907" cy="512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F7AFF2-CC59-164E-A459-875381E85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345" y="4998244"/>
            <a:ext cx="1167890" cy="468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36EE0C-25BC-804A-B577-55D3B373B9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241" y="6625236"/>
            <a:ext cx="2098235" cy="3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9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392416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Stage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1: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Object-avoidance</a:t>
            </a:r>
          </a:p>
          <a:p>
            <a:pPr lvl="1"/>
            <a:r>
              <a:rPr lang="en-US" altLang="zh-CN" sz="2685" dirty="0">
                <a:latin typeface="+mn-lt"/>
              </a:rPr>
              <a:t>Essentially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single-agent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RL,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reward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re-design</a:t>
            </a:r>
          </a:p>
          <a:p>
            <a:pPr lvl="1"/>
            <a:r>
              <a:rPr lang="en-US" altLang="zh-CN" sz="2685" dirty="0">
                <a:latin typeface="+mn-lt"/>
              </a:rPr>
              <a:t>Single-agent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RL,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e.g.,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PPO,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suffices</a:t>
            </a:r>
          </a:p>
          <a:p>
            <a:pPr lvl="0"/>
            <a:endParaRPr lang="en-US" altLang="zh-CN" sz="700" dirty="0">
              <a:latin typeface="Calibri"/>
            </a:endParaRPr>
          </a:p>
          <a:p>
            <a:pPr lvl="0"/>
            <a:r>
              <a:rPr lang="en-US" altLang="zh-CN" sz="3200" dirty="0">
                <a:latin typeface="Calibri"/>
              </a:rPr>
              <a:t>Stage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2: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Racing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with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fixed-policy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opponent</a:t>
            </a:r>
          </a:p>
          <a:p>
            <a:pPr lvl="1"/>
            <a:r>
              <a:rPr lang="en-US" altLang="zh-CN" sz="2685" dirty="0">
                <a:latin typeface="Calibri"/>
              </a:rPr>
              <a:t>Minimum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viable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product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(MVP)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case</a:t>
            </a:r>
          </a:p>
          <a:p>
            <a:pPr lvl="1"/>
            <a:r>
              <a:rPr lang="en-US" altLang="zh-CN" sz="2685" dirty="0">
                <a:latin typeface="Calibri"/>
              </a:rPr>
              <a:t>Essentially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also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single-agent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RL,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with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reward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re-design</a:t>
            </a:r>
          </a:p>
          <a:p>
            <a:pPr lvl="1"/>
            <a:endParaRPr lang="en-US" altLang="zh-CN" sz="3500" dirty="0">
              <a:latin typeface="Calibri"/>
            </a:endParaRPr>
          </a:p>
          <a:p>
            <a:pPr lvl="1"/>
            <a:r>
              <a:rPr lang="en-US" altLang="zh-CN" sz="2685" dirty="0">
                <a:latin typeface="Calibri"/>
              </a:rPr>
              <a:t>Either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single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agent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RL,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or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MARL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with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only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one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agent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updating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the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policy</a:t>
            </a:r>
          </a:p>
          <a:p>
            <a:pPr marL="0" indent="0">
              <a:buNone/>
            </a:pPr>
            <a:endParaRPr lang="en-US" altLang="zh-CN" sz="7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Stage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3: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Multi-car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racing</a:t>
            </a:r>
          </a:p>
          <a:p>
            <a:pPr lvl="1"/>
            <a:r>
              <a:rPr lang="en-US" altLang="zh-CN" sz="2685" dirty="0">
                <a:latin typeface="+mn-lt"/>
              </a:rPr>
              <a:t>Actual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MARL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framework: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general-sum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Markov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games</a:t>
            </a:r>
          </a:p>
          <a:p>
            <a:pPr lvl="1"/>
            <a:r>
              <a:rPr lang="en-US" altLang="zh-CN" sz="2685" dirty="0">
                <a:latin typeface="+mn-lt"/>
              </a:rPr>
              <a:t>State-of-the-art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MARL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algorithms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should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work,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e.g.,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MADDPG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in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[Lowe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al.,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17’]</a:t>
            </a:r>
          </a:p>
          <a:p>
            <a:pPr marL="524751" lvl="1" indent="0">
              <a:buNone/>
            </a:pPr>
            <a:endParaRPr lang="en-US" altLang="zh-CN" sz="2685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Multi-Car</a:t>
            </a:r>
            <a:r>
              <a:rPr lang="zh-CN" altLang="en-US" dirty="0"/>
              <a:t> </a:t>
            </a:r>
            <a:r>
              <a:rPr lang="en-US" altLang="zh-CN" dirty="0"/>
              <a:t>Racing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AE830-BEF6-6343-95D3-E2C304C0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" t="7780" r="-1"/>
          <a:stretch/>
        </p:blipFill>
        <p:spPr>
          <a:xfrm>
            <a:off x="9089932" y="4240221"/>
            <a:ext cx="2732283" cy="376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0649B-B01D-4B43-9BDA-BD801AE6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045" y="4672683"/>
            <a:ext cx="4279520" cy="640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21E5B-3649-B54F-8F77-8BF9DA6C07F9}"/>
              </a:ext>
            </a:extLst>
          </p:cNvPr>
          <p:cNvSpPr txBox="1"/>
          <p:nvPr/>
        </p:nvSpPr>
        <p:spPr>
          <a:xfrm>
            <a:off x="996054" y="4701872"/>
            <a:ext cx="202418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4751" lvl="1" defTabSz="524751">
              <a:spcBef>
                <a:spcPct val="20000"/>
              </a:spcBef>
            </a:pPr>
            <a:r>
              <a:rPr lang="en-US" altLang="zh-CN" sz="2690" dirty="0">
                <a:solidFill>
                  <a:srgbClr val="13294B"/>
                </a:solidFill>
                <a:cs typeface="Arial" panose="020B0604020202020204" pitchFamily="34" charset="0"/>
              </a:rPr>
              <a:t>with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508A4-E535-8149-9CD0-B593AE071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113" y="4682821"/>
            <a:ext cx="4349289" cy="651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C6675-1B94-D248-9D86-69F6790C0BDB}"/>
              </a:ext>
            </a:extLst>
          </p:cNvPr>
          <p:cNvSpPr txBox="1"/>
          <p:nvPr/>
        </p:nvSpPr>
        <p:spPr>
          <a:xfrm>
            <a:off x="6283107" y="4704021"/>
            <a:ext cx="202418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4751" lvl="1" defTabSz="524751">
              <a:spcBef>
                <a:spcPct val="20000"/>
              </a:spcBef>
            </a:pPr>
            <a:r>
              <a:rPr lang="en-US" altLang="zh-CN" sz="2690" dirty="0">
                <a:solidFill>
                  <a:srgbClr val="13294B"/>
                </a:solidFill>
                <a:cs typeface="Arial" panose="020B0604020202020204" pitchFamily="34" charset="0"/>
              </a:rPr>
              <a:t>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93A5F-F535-D844-8BB6-8C4D27D52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2310" y="1753377"/>
            <a:ext cx="647525" cy="63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ED3A6-41C1-1B49-A6F0-6798419A6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0388" y="5121756"/>
            <a:ext cx="647525" cy="6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C5A94EB6-72AF-4020-A060-D750D3F18F64}"/>
    </a:ext>
  </a:extLst>
</a:theme>
</file>

<file path=ppt/theme/theme2.xml><?xml version="1.0" encoding="utf-8"?>
<a:theme xmlns:a="http://schemas.openxmlformats.org/drawingml/2006/main" name="Content Slides - Blue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671C9A18-0E22-4051-BF78-5DEC07DDABE1}"/>
    </a:ext>
  </a:extLst>
</a:theme>
</file>

<file path=ppt/theme/theme3.xml><?xml version="1.0" encoding="utf-8"?>
<a:theme xmlns:a="http://schemas.openxmlformats.org/drawingml/2006/main" name="Content Slides - Orange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1056DAD3-F7B4-4011-8D03-AA3C975830FC}"/>
    </a:ext>
  </a:extLst>
</a:theme>
</file>

<file path=ppt/theme/theme4.xml><?xml version="1.0" encoding="utf-8"?>
<a:theme xmlns:a="http://schemas.openxmlformats.org/drawingml/2006/main" name="1_Content Slides - Blue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671C9A18-0E22-4051-BF78-5DEC07DDABE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ECE-ILLINOIS-template-2017-16x9</Template>
  <TotalTime>25543</TotalTime>
  <Words>2660</Words>
  <Application>Microsoft Macintosh PowerPoint</Application>
  <PresentationFormat>Custom</PresentationFormat>
  <Paragraphs>414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OfficinaSansITCStd Book</vt:lpstr>
      <vt:lpstr>宋体</vt:lpstr>
      <vt:lpstr>Arial</vt:lpstr>
      <vt:lpstr>Arial Narrow</vt:lpstr>
      <vt:lpstr>Calibri</vt:lpstr>
      <vt:lpstr>Wingdings</vt:lpstr>
      <vt:lpstr>Cover Slide</vt:lpstr>
      <vt:lpstr>Content Slides - Blue Text</vt:lpstr>
      <vt:lpstr>Content Slides - Orange Text</vt:lpstr>
      <vt:lpstr>1_Content Slides - Blue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Illinois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Kaiqing</dc:creator>
  <cp:lastModifiedBy>Microsoft Office User</cp:lastModifiedBy>
  <cp:revision>2860</cp:revision>
  <dcterms:created xsi:type="dcterms:W3CDTF">2017-10-15T18:26:05Z</dcterms:created>
  <dcterms:modified xsi:type="dcterms:W3CDTF">2019-08-08T18:34:58Z</dcterms:modified>
</cp:coreProperties>
</file>